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  <p:sldId id="262" r:id="rId11"/>
    <p:sldId id="261" r:id="rId12"/>
    <p:sldId id="257" r:id="rId13"/>
    <p:sldId id="258" r:id="rId14"/>
    <p:sldId id="259" r:id="rId15"/>
    <p:sldId id="260" r:id="rId16"/>
    <p:sldId id="263" r:id="rId17"/>
    <p:sldId id="264" r:id="rId18"/>
    <p:sldId id="265" r:id="rId19"/>
    <p:sldId id="268" r:id="rId20"/>
    <p:sldId id="26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299" r:id="rId46"/>
    <p:sldId id="302" r:id="rId47"/>
    <p:sldId id="305" r:id="rId48"/>
    <p:sldId id="304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5" r:id="rId58"/>
    <p:sldId id="324" r:id="rId59"/>
    <p:sldId id="316" r:id="rId60"/>
    <p:sldId id="317" r:id="rId61"/>
    <p:sldId id="318" r:id="rId62"/>
    <p:sldId id="319" r:id="rId63"/>
    <p:sldId id="321" r:id="rId64"/>
    <p:sldId id="322" r:id="rId65"/>
    <p:sldId id="323" r:id="rId66"/>
    <p:sldId id="325" r:id="rId67"/>
    <p:sldId id="327" r:id="rId68"/>
    <p:sldId id="326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선불권 판매" id="{1B73D9DF-CD3E-4BE5-B0F9-D8B148F0256D}">
          <p14:sldIdLst>
            <p14:sldId id="256"/>
          </p14:sldIdLst>
        </p14:section>
        <p14:section name="COD 후 차액 선불권 구매" id="{D5C2BDEE-9432-4D1A-B12F-A0640FE7DABC}">
          <p14:sldIdLst>
            <p14:sldId id="277"/>
            <p14:sldId id="278"/>
            <p14:sldId id="279"/>
          </p14:sldIdLst>
        </p14:section>
        <p14:section name="선불권 통합" id="{B9BB1FCA-A8DC-4870-BDEF-C6436495DDC5}">
          <p14:sldIdLst>
            <p14:sldId id="280"/>
            <p14:sldId id="281"/>
            <p14:sldId id="283"/>
            <p14:sldId id="282"/>
            <p14:sldId id="284"/>
          </p14:sldIdLst>
        </p14:section>
        <p14:section name="화장품 판매" id="{927BCE84-8D14-43A8-A322-A0DE4AD4A1D3}">
          <p14:sldIdLst>
            <p14:sldId id="262"/>
          </p14:sldIdLst>
        </p14:section>
        <p14:section name="선불권 환불" id="{0BEC3231-2D2C-4C7D-BAAA-071512B38454}">
          <p14:sldIdLst>
            <p14:sldId id="261"/>
            <p14:sldId id="257"/>
            <p14:sldId id="258"/>
            <p14:sldId id="259"/>
            <p14:sldId id="260"/>
            <p14:sldId id="263"/>
            <p14:sldId id="264"/>
          </p14:sldIdLst>
        </p14:section>
        <p14:section name="선불권 금액 다운" id="{4B199D13-E6E9-4A22-94A5-33FAEE461828}">
          <p14:sldIdLst>
            <p14:sldId id="265"/>
            <p14:sldId id="268"/>
            <p14:sldId id="266"/>
          </p14:sldIdLst>
        </p14:section>
        <p14:section name="첫방문 매출/환불 기입" id="{A1CC0949-22D2-4B79-872A-CFA730C06F26}">
          <p14:sldIdLst>
            <p14:sldId id="269"/>
            <p14:sldId id="270"/>
          </p14:sldIdLst>
        </p14:section>
        <p14:section name="선불권/화장품 판매건 삭제" id="{76987B4A-DA9A-4CCD-A70F-8529847F4C53}">
          <p14:sldIdLst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고객 전자약정서" id="{FA4451AD-A431-48DB-9D86-58D9634753FA}">
          <p14:sldIdLst>
            <p14:sldId id="285"/>
            <p14:sldId id="286"/>
            <p14:sldId id="288"/>
            <p14:sldId id="287"/>
            <p14:sldId id="289"/>
            <p14:sldId id="290"/>
            <p14:sldId id="291"/>
            <p14:sldId id="292"/>
          </p14:sldIdLst>
        </p14:section>
        <p14:section name="노쇼 고객 처리" id="{6C3B58E4-BB58-4EBA-BF9A-2350B839A0DF}">
          <p14:sldIdLst>
            <p14:sldId id="293"/>
            <p14:sldId id="294"/>
          </p14:sldIdLst>
        </p14:section>
        <p14:section name="매출 유형 수정" id="{5D239E2F-CD16-4006-9012-338774D3E995}">
          <p14:sldIdLst>
            <p14:sldId id="295"/>
          </p14:sldIdLst>
        </p14:section>
        <p14:section name="동반 선불권 설정" id="{A21E9E72-2487-4A82-AE0F-7AB7BA674D82}">
          <p14:sldIdLst>
            <p14:sldId id="296"/>
            <p14:sldId id="297"/>
            <p14:sldId id="298"/>
            <p14:sldId id="300"/>
            <p14:sldId id="301"/>
            <p14:sldId id="299"/>
            <p14:sldId id="302"/>
            <p14:sldId id="305"/>
            <p14:sldId id="304"/>
            <p14:sldId id="306"/>
          </p14:sldIdLst>
        </p14:section>
        <p14:section name="동반 예약 설정" id="{4F696816-8AB9-4047-B154-C649E5644785}">
          <p14:sldIdLst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비대면 약정서 작성" id="{59FD4B88-2E4D-44EF-AFD0-0355D70DBF05}">
          <p14:sldIdLst>
            <p14:sldId id="315"/>
            <p14:sldId id="324"/>
            <p14:sldId id="316"/>
            <p14:sldId id="317"/>
            <p14:sldId id="318"/>
            <p14:sldId id="319"/>
            <p14:sldId id="321"/>
            <p14:sldId id="322"/>
            <p14:sldId id="323"/>
          </p14:sldIdLst>
        </p14:section>
        <p14:section name="사용한 선불권 금액 변경" id="{93DD4530-154E-48EF-9FC0-3A81153F9E7B}">
          <p14:sldIdLst>
            <p14:sldId id="325"/>
            <p14:sldId id="327"/>
            <p14:sldId id="326"/>
          </p14:sldIdLst>
        </p14:section>
        <p14:section name="선불권 사용 후 금액 다운" id="{ADA87FA8-159B-42C0-8041-252F265EB885}">
          <p14:sldIdLst>
            <p14:sldId id="328"/>
            <p14:sldId id="329"/>
            <p14:sldId id="330"/>
            <p14:sldId id="331"/>
            <p14:sldId id="332"/>
          </p14:sldIdLst>
        </p14:section>
        <p14:section name="알림톡 발송 결과 확인" id="{C3312F99-8F7B-4496-9549-92437716E4DD}">
          <p14:sldIdLst>
            <p14:sldId id="333"/>
            <p14:sldId id="334"/>
            <p14:sldId id="335"/>
          </p14:sldIdLst>
        </p14:section>
        <p14:section name="사용자앱 예약수 조정" id="{8CED75FD-87E8-4E5D-8D7C-07C3AAEFF602}">
          <p14:sldIdLst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pos="121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pos="75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목진규" initials="u" lastIdx="1" clrIdx="0">
    <p:extLst>
      <p:ext uri="{19B8F6BF-5375-455C-9EA6-DF929625EA0E}">
        <p15:presenceInfo xmlns:p15="http://schemas.microsoft.com/office/powerpoint/2012/main" userId="목진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4" y="96"/>
      </p:cViewPr>
      <p:guideLst>
        <p:guide pos="121"/>
        <p:guide orient="horz" pos="368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57D581-1DBF-488E-A38F-4A7521E37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4EB6C89-B906-461B-A07C-A4CB70115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A5E0A7-BBB5-4821-B0CA-99109006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704585-CBAE-4369-A6BB-37AE6842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513D81-1766-49F6-AF49-5A34C1D8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1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F89BB3-95A2-4414-9E66-E8A7F7E5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F510075-7931-4A11-BEE1-AF88C1DB5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45FD37-5013-4A95-BFA9-42D39D56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0F269A-BFB8-4634-A293-CB6B59A0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C91DEA-7F23-4D0A-948F-1C0252E2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6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4F572F-1266-4D2D-93BE-C4BF56AE4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69A94D-E5A0-408D-85DD-6F87F2AC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0FD014-4CE2-4901-9979-7E51C7D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96AB2A-298C-4ABE-AFEE-8715EB9E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AA3FF6-657D-431D-A535-7A5A3FC7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2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55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CAA40-BEB1-4A4E-BC2D-AA7E7259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63D558-3828-4A49-90B1-03E0CC3F1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B9F28F-EAE5-4B10-AC1F-5D1C1EC2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E2C00F-F756-4E61-AD8B-CE427157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8A6A93-63CA-4A1C-8875-1FCCB2F9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5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9A4E4-8128-4F79-B0D1-3EB2C346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6AE69E-BD51-4F77-8381-33122864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785EA8-89C2-4515-886F-FBF088E7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B1599D-B914-4097-B1A6-634D0C51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7118B6-2D1C-4C50-A350-B2511538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97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EC2DB-4B96-4B23-A92B-A282674C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F17260-C9FD-4767-A785-B14C0FF8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5B7307-CF68-496F-9870-DBDA268B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B031F4-A546-4D0D-A570-5B505ED7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23E6FE-F104-4191-A1E8-90027FBA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E03522-AE47-4F61-A32D-70809AE4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20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A002FE-DC20-430A-9636-6419890B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526AD5-DC4A-42FF-952B-F59CE98C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80F31F-3A3F-4345-9924-3D4E2EC1C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4A6FA9-A1BD-4B19-9DA6-D98363355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7D8850-F038-4A54-A814-2F20B6B95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E96B76-64F8-4BC4-84EB-C9070DEF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3A7DFB-6939-4C11-B579-9AEEF8AF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2D9C1CF-D515-4DD0-9DD4-52CABD14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32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B08E6B-1C8F-4028-AB50-FE9EDBA4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0E8761C-1268-49F7-B0DE-AF3FB5A2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E9A972-13F7-49F9-94A7-80368349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5A5572-C20E-45C8-8A84-7840D7D4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5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7CB942-4556-4937-82B4-3E1FF5EB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20DB99-9862-481F-9337-67691966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CF1C60-E71F-4A15-A9F1-96B572A8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52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19B13F-97CF-4BE9-ABAF-EF7C2448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AFB18C-C4C0-43AC-9116-B496AE903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621D4F-EDFB-4519-9B98-48022ABFE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D2AB1D-7426-4DB0-B706-4C39322D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878980-42D5-4017-B925-3A6DB410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EA4928-D846-493A-8CB6-4F7CDA25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01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DA592-4776-4C22-B56C-C1430F34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D32DBA3-0538-4A83-BDF5-630C48C95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57EDAB-DAE6-43B1-A0DC-15DCCF996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C341AD-1B37-438E-AFCD-DFD488BB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B7961F-47AE-4150-8BDC-B433FC19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F9169E-3089-4383-8287-7E39D11C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4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40EAB31-8DD8-4B04-9054-59577144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08BAB2-F629-43B7-B631-85777C76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65C50C-5ED4-401B-ABF5-BBED99D79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262B-1B27-436C-99BE-E950D690D3FA}" type="datetimeFigureOut">
              <a:rPr lang="ko-KR" altLang="en-US" smtClean="0"/>
              <a:t>2025-10-20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6D69B3-378B-4625-A89F-A0759BF46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84D0D8-E35D-4F51-99F5-27ACD079D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AAAB4-0E7A-483A-89C2-9DE4A2CAB7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4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FFDFEA-A065-44FA-9F45-5E01338572D0}"/>
              </a:ext>
            </a:extLst>
          </p:cNvPr>
          <p:cNvSpPr txBox="1"/>
          <p:nvPr/>
        </p:nvSpPr>
        <p:spPr>
          <a:xfrm>
            <a:off x="84667" y="73253"/>
            <a:ext cx="128272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판매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E0B15-D037-4368-A6C0-2781ED728E66}"/>
              </a:ext>
            </a:extLst>
          </p:cNvPr>
          <p:cNvSpPr txBox="1"/>
          <p:nvPr/>
        </p:nvSpPr>
        <p:spPr>
          <a:xfrm>
            <a:off x="84667" y="438489"/>
            <a:ext cx="7236276" cy="22606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고객에게 부여할 선불권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고객 유형에 따라 매출 유형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ko-KR" altLang="en-US" sz="1600"/>
              <a:t>    </a:t>
            </a:r>
            <a:r>
              <a:rPr lang="en-US" altLang="ko-KR" sz="1600"/>
              <a:t>- </a:t>
            </a:r>
            <a:r>
              <a:rPr lang="ko-KR" altLang="en-US" sz="1600"/>
              <a:t>신규 매출</a:t>
            </a:r>
            <a:r>
              <a:rPr lang="en-US" altLang="ko-KR" sz="1600"/>
              <a:t>: </a:t>
            </a:r>
            <a:r>
              <a:rPr lang="ko-KR" altLang="en-US" sz="1600"/>
              <a:t>첫방문 이벤트 고객이 상담 후 선불권 결제시</a:t>
            </a:r>
            <a:br>
              <a:rPr lang="en-US" altLang="ko-KR" sz="1600"/>
            </a:br>
            <a:r>
              <a:rPr lang="en-US" altLang="ko-KR" sz="1600"/>
              <a:t>    - </a:t>
            </a:r>
            <a:r>
              <a:rPr lang="ko-KR" altLang="en-US" sz="1600"/>
              <a:t>기존 매출</a:t>
            </a:r>
            <a:r>
              <a:rPr lang="en-US" altLang="ko-KR" sz="1600"/>
              <a:t>: </a:t>
            </a:r>
            <a:r>
              <a:rPr lang="ko-KR" altLang="en-US" sz="1600"/>
              <a:t>기존 멤버쉽 고객이 선불권 추가 결제시</a:t>
            </a:r>
            <a:br>
              <a:rPr lang="en-US" altLang="ko-KR" sz="1600"/>
            </a:br>
            <a:r>
              <a:rPr lang="en-US" altLang="ko-KR" sz="1600"/>
              <a:t>    - </a:t>
            </a:r>
            <a:r>
              <a:rPr lang="ko-KR" altLang="en-US" sz="1600"/>
              <a:t>이벤트 매출</a:t>
            </a:r>
            <a:r>
              <a:rPr lang="en-US" altLang="ko-KR" sz="1600"/>
              <a:t>: </a:t>
            </a:r>
            <a:r>
              <a:rPr lang="ko-KR" altLang="en-US" sz="1600"/>
              <a:t>첫방문 이벤트 고객에게 첫방문 이벤트 선불권 부여시</a:t>
            </a:r>
            <a:br>
              <a:rPr lang="en-US" altLang="ko-KR" sz="1600"/>
            </a:br>
            <a:r>
              <a:rPr lang="en-US" altLang="ko-KR" sz="1600"/>
              <a:t>    </a:t>
            </a:r>
            <a:r>
              <a:rPr lang="en-US" altLang="ko-KR" sz="1600">
                <a:solidFill>
                  <a:srgbClr val="FF0000"/>
                </a:solidFill>
              </a:rPr>
              <a:t>※ </a:t>
            </a:r>
            <a:r>
              <a:rPr lang="ko-KR" altLang="en-US" sz="1600">
                <a:solidFill>
                  <a:srgbClr val="FF0000"/>
                </a:solidFill>
              </a:rPr>
              <a:t>매출 통계에 유형별 정확한 기록을 위해 반드시 실수없이 선택해야함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AA2C3B2-E255-4E8D-94E3-532D89D03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8"/>
          <a:stretch/>
        </p:blipFill>
        <p:spPr>
          <a:xfrm>
            <a:off x="7705031" y="73253"/>
            <a:ext cx="2574988" cy="65984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C912C8B8-F743-452E-89F7-379D7FEC732E}"/>
              </a:ext>
            </a:extLst>
          </p:cNvPr>
          <p:cNvGrpSpPr/>
          <p:nvPr/>
        </p:nvGrpSpPr>
        <p:grpSpPr>
          <a:xfrm>
            <a:off x="7794581" y="1564495"/>
            <a:ext cx="274435" cy="276999"/>
            <a:chOff x="1050881" y="2799433"/>
            <a:chExt cx="274435" cy="27699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D49D30F-FD4B-4245-8D2A-22969825ABC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219F4A-D3BA-4AEC-A464-F99E7064AC68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9AE56CE-C33C-43EA-BD25-87A8F8DEC0F0}"/>
              </a:ext>
            </a:extLst>
          </p:cNvPr>
          <p:cNvGrpSpPr/>
          <p:nvPr/>
        </p:nvGrpSpPr>
        <p:grpSpPr>
          <a:xfrm>
            <a:off x="7657363" y="2717020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A90B130C-8B01-43A7-AF85-716A8D1D727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CDFD6D-57D2-4B81-A14F-9AEF4A8F1E8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60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FFDFEA-A065-44FA-9F45-5E01338572D0}"/>
              </a:ext>
            </a:extLst>
          </p:cNvPr>
          <p:cNvSpPr txBox="1"/>
          <p:nvPr/>
        </p:nvSpPr>
        <p:spPr>
          <a:xfrm>
            <a:off x="84667" y="73253"/>
            <a:ext cx="128272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화장품 판매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E0B15-D037-4368-A6C0-2781ED728E66}"/>
              </a:ext>
            </a:extLst>
          </p:cNvPr>
          <p:cNvSpPr txBox="1"/>
          <p:nvPr/>
        </p:nvSpPr>
        <p:spPr>
          <a:xfrm>
            <a:off x="84667" y="432654"/>
            <a:ext cx="7369325" cy="18913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고객에게 판매할 화장품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고객 유형에 따라 매출 유형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ko-KR" altLang="en-US" sz="1600"/>
              <a:t>    </a:t>
            </a:r>
            <a:r>
              <a:rPr lang="en-US" altLang="ko-KR" sz="1600"/>
              <a:t>- </a:t>
            </a:r>
            <a:r>
              <a:rPr lang="ko-KR" altLang="en-US" sz="1600"/>
              <a:t>신규 매출</a:t>
            </a:r>
            <a:r>
              <a:rPr lang="en-US" altLang="ko-KR" sz="1600"/>
              <a:t>: </a:t>
            </a:r>
            <a:r>
              <a:rPr lang="ko-KR" altLang="en-US" sz="1600"/>
              <a:t>첫방문 이벤트 고객이 화장품까지 구매시</a:t>
            </a:r>
            <a:br>
              <a:rPr lang="en-US" altLang="ko-KR" sz="1600"/>
            </a:br>
            <a:r>
              <a:rPr lang="en-US" altLang="ko-KR" sz="1600"/>
              <a:t>    - </a:t>
            </a:r>
            <a:r>
              <a:rPr lang="ko-KR" altLang="en-US" sz="1600"/>
              <a:t>기존 매출</a:t>
            </a:r>
            <a:r>
              <a:rPr lang="en-US" altLang="ko-KR" sz="1600"/>
              <a:t>: </a:t>
            </a:r>
            <a:r>
              <a:rPr lang="ko-KR" altLang="en-US" sz="1600"/>
              <a:t>기존 멤버쉽 고객이 화장품 구매시</a:t>
            </a:r>
            <a:br>
              <a:rPr lang="en-US" altLang="ko-KR" sz="1600"/>
            </a:br>
            <a:r>
              <a:rPr lang="en-US" altLang="ko-KR" sz="1600"/>
              <a:t>    </a:t>
            </a:r>
            <a:r>
              <a:rPr lang="en-US" altLang="ko-KR" sz="1600">
                <a:solidFill>
                  <a:srgbClr val="FF0000"/>
                </a:solidFill>
              </a:rPr>
              <a:t>※ </a:t>
            </a:r>
            <a:r>
              <a:rPr lang="ko-KR" altLang="en-US" sz="1600">
                <a:solidFill>
                  <a:srgbClr val="FF0000"/>
                </a:solidFill>
              </a:rPr>
              <a:t>화장품 매출 통계에는 영향이 없으나 데이터베이스에 참고용으로 기록됨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2219E0-E873-473F-BA27-F25C5A13E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6"/>
          <a:stretch/>
        </p:blipFill>
        <p:spPr>
          <a:xfrm>
            <a:off x="8885561" y="125695"/>
            <a:ext cx="2581969" cy="6606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C912C8B8-F743-452E-89F7-379D7FEC732E}"/>
              </a:ext>
            </a:extLst>
          </p:cNvPr>
          <p:cNvGrpSpPr/>
          <p:nvPr/>
        </p:nvGrpSpPr>
        <p:grpSpPr>
          <a:xfrm>
            <a:off x="8966156" y="1612120"/>
            <a:ext cx="274435" cy="276999"/>
            <a:chOff x="1050881" y="2799433"/>
            <a:chExt cx="274435" cy="27699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D49D30F-FD4B-4245-8D2A-22969825ABC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219F4A-D3BA-4AEC-A464-F99E7064AC68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9AE56CE-C33C-43EA-BD25-87A8F8DEC0F0}"/>
              </a:ext>
            </a:extLst>
          </p:cNvPr>
          <p:cNvGrpSpPr/>
          <p:nvPr/>
        </p:nvGrpSpPr>
        <p:grpSpPr>
          <a:xfrm>
            <a:off x="8828938" y="2826171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A90B130C-8B01-43A7-AF85-716A8D1D727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CDFD6D-57D2-4B81-A14F-9AEF4A8F1E8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35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FFDFEA-A065-44FA-9F45-5E01338572D0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D4D560-D13A-47D8-AC88-F15A5B33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99" y="2091267"/>
            <a:ext cx="9527936" cy="4555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E0B15-D037-4368-A6C0-2781ED728E66}"/>
              </a:ext>
            </a:extLst>
          </p:cNvPr>
          <p:cNvSpPr txBox="1"/>
          <p:nvPr/>
        </p:nvSpPr>
        <p:spPr>
          <a:xfrm>
            <a:off x="93134" y="411807"/>
            <a:ext cx="5711820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고객</a:t>
            </a:r>
            <a:r>
              <a:rPr lang="en-US" altLang="ko-KR" sz="1600"/>
              <a:t>] </a:t>
            </a:r>
            <a:r>
              <a:rPr lang="ko-KR" altLang="en-US" sz="1600"/>
              <a:t>메뉴 이동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환불하려는 고객 클릭 후 환불할 선불권의 금액 영역 클릭</a:t>
            </a:r>
            <a:br>
              <a:rPr lang="en-US" altLang="ko-KR" sz="1600"/>
            </a:br>
            <a:r>
              <a:rPr lang="en-US" altLang="ko-KR" sz="1600"/>
              <a:t>3. [</a:t>
            </a:r>
            <a:r>
              <a:rPr lang="ko-KR" altLang="en-US" sz="1600"/>
              <a:t>환불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B6FA68-3A56-485C-BD66-41F7F7A08266}"/>
              </a:ext>
            </a:extLst>
          </p:cNvPr>
          <p:cNvGrpSpPr/>
          <p:nvPr/>
        </p:nvGrpSpPr>
        <p:grpSpPr>
          <a:xfrm>
            <a:off x="1050881" y="2799433"/>
            <a:ext cx="274435" cy="276999"/>
            <a:chOff x="1050881" y="2799433"/>
            <a:chExt cx="274435" cy="276999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7349C8A-37FF-4B4A-9A92-73990961058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B0D79F-36EE-497D-8913-C484C7B206F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5AB832A-8DFB-4B64-AEE7-06634B262B32}"/>
              </a:ext>
            </a:extLst>
          </p:cNvPr>
          <p:cNvGrpSpPr/>
          <p:nvPr/>
        </p:nvGrpSpPr>
        <p:grpSpPr>
          <a:xfrm>
            <a:off x="6627648" y="3429000"/>
            <a:ext cx="274435" cy="276999"/>
            <a:chOff x="6695381" y="2889535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869AD91-9940-4A5B-A01D-5D25E26D34B1}"/>
                </a:ext>
              </a:extLst>
            </p:cNvPr>
            <p:cNvSpPr/>
            <p:nvPr/>
          </p:nvSpPr>
          <p:spPr>
            <a:xfrm>
              <a:off x="6730999" y="2937933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A595DE-7BBE-4D56-9C76-2745292764DD}"/>
                </a:ext>
              </a:extLst>
            </p:cNvPr>
            <p:cNvSpPr txBox="1"/>
            <p:nvPr/>
          </p:nvSpPr>
          <p:spPr>
            <a:xfrm>
              <a:off x="6695381" y="2889535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98745D-6325-4137-9A90-E313830E2117}"/>
              </a:ext>
            </a:extLst>
          </p:cNvPr>
          <p:cNvGrpSpPr/>
          <p:nvPr/>
        </p:nvGrpSpPr>
        <p:grpSpPr>
          <a:xfrm>
            <a:off x="9929647" y="2720198"/>
            <a:ext cx="274435" cy="276999"/>
            <a:chOff x="10395314" y="2073702"/>
            <a:chExt cx="274435" cy="27699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AF88E0F-B137-473A-BD15-49B924BE33BD}"/>
                </a:ext>
              </a:extLst>
            </p:cNvPr>
            <p:cNvSpPr/>
            <p:nvPr/>
          </p:nvSpPr>
          <p:spPr>
            <a:xfrm>
              <a:off x="10430932" y="2122100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4807EC-130F-492B-858E-FE93B37F4DC4}"/>
                </a:ext>
              </a:extLst>
            </p:cNvPr>
            <p:cNvSpPr txBox="1"/>
            <p:nvPr/>
          </p:nvSpPr>
          <p:spPr>
            <a:xfrm>
              <a:off x="10395314" y="2073702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90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2BAA08D6-4016-4879-8CA2-87451AB56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 b="4166"/>
          <a:stretch/>
        </p:blipFill>
        <p:spPr>
          <a:xfrm>
            <a:off x="7829363" y="499532"/>
            <a:ext cx="4053122" cy="6057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21665C-1575-4BCC-AA50-5B8EB5014064}"/>
              </a:ext>
            </a:extLst>
          </p:cNvPr>
          <p:cNvSpPr txBox="1"/>
          <p:nvPr/>
        </p:nvSpPr>
        <p:spPr>
          <a:xfrm>
            <a:off x="101601" y="432857"/>
            <a:ext cx="6668813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환불 하려는 선불권으로 차감된 금액 총계 자동 출력 </a:t>
            </a:r>
            <a:r>
              <a:rPr lang="en-US" altLang="ko-KR" sz="1600"/>
              <a:t>(</a:t>
            </a:r>
            <a:r>
              <a:rPr lang="ko-KR" altLang="en-US" sz="1600"/>
              <a:t>참고용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고객 상세 내역에서 받은 관리 목록 확인 후 정상가 산출</a:t>
            </a:r>
            <a:br>
              <a:rPr lang="en-US" altLang="ko-KR" sz="1600"/>
            </a:br>
            <a:r>
              <a:rPr lang="en-US" altLang="ko-KR" sz="1600"/>
              <a:t>5. </a:t>
            </a:r>
            <a:r>
              <a:rPr lang="ko-KR" altLang="en-US" sz="1600"/>
              <a:t>환불 금액에서 공제할 금액 입력 </a:t>
            </a:r>
            <a:r>
              <a:rPr lang="en-US" altLang="ko-KR" sz="1600"/>
              <a:t>(</a:t>
            </a:r>
            <a:r>
              <a:rPr lang="ko-KR" altLang="en-US" sz="1600"/>
              <a:t>위약금</a:t>
            </a:r>
            <a:r>
              <a:rPr lang="en-US" altLang="ko-KR" sz="1600"/>
              <a:t>+</a:t>
            </a:r>
            <a:r>
              <a:rPr lang="ko-KR" altLang="en-US" sz="1600"/>
              <a:t>화장품 금액</a:t>
            </a:r>
            <a:r>
              <a:rPr lang="en-US" altLang="ko-KR" sz="1600"/>
              <a:t>+</a:t>
            </a:r>
            <a:r>
              <a:rPr lang="ko-KR" altLang="en-US" sz="1600"/>
              <a:t>관리 정상가</a:t>
            </a:r>
            <a:r>
              <a:rPr lang="en-US" altLang="ko-KR" sz="160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/>
              <a:t>6. </a:t>
            </a:r>
            <a:r>
              <a:rPr lang="ko-KR" altLang="en-US" sz="1600"/>
              <a:t>공제 금액 세부 사항 입력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D3C6047-E6F2-4D39-9F57-01A333F86D6A}"/>
              </a:ext>
            </a:extLst>
          </p:cNvPr>
          <p:cNvGrpSpPr/>
          <p:nvPr/>
        </p:nvGrpSpPr>
        <p:grpSpPr>
          <a:xfrm>
            <a:off x="7898297" y="287880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DFC79D3-2290-4A96-B0DF-64F99395DAB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817DF-80D0-4FA2-9CA9-1CBFDE2F83B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9E5E741-8FB7-4AC2-9900-200E5B0CD6F5}"/>
              </a:ext>
            </a:extLst>
          </p:cNvPr>
          <p:cNvGrpSpPr/>
          <p:nvPr/>
        </p:nvGrpSpPr>
        <p:grpSpPr>
          <a:xfrm>
            <a:off x="8620080" y="3646100"/>
            <a:ext cx="274435" cy="276999"/>
            <a:chOff x="1050881" y="2799433"/>
            <a:chExt cx="274435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D1064261-D088-4D17-9663-C55E4E4C6A9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4C7275-60C2-4D47-BFA0-1A56C170DFF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C0F4428-7539-49AE-A057-9EDCA8551E54}"/>
              </a:ext>
            </a:extLst>
          </p:cNvPr>
          <p:cNvGrpSpPr/>
          <p:nvPr/>
        </p:nvGrpSpPr>
        <p:grpSpPr>
          <a:xfrm>
            <a:off x="8607662" y="4179500"/>
            <a:ext cx="274435" cy="276999"/>
            <a:chOff x="1050881" y="2799433"/>
            <a:chExt cx="274435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9AE14012-AC24-4747-9867-9FA41A0AE96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84D67D-26A3-4159-997D-847A0E1DF54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09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1A9C3A-F977-4CF3-A145-B014B3097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06" y="499532"/>
            <a:ext cx="4045379" cy="60282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D3C6047-E6F2-4D39-9F57-01A333F86D6A}"/>
              </a:ext>
            </a:extLst>
          </p:cNvPr>
          <p:cNvGrpSpPr/>
          <p:nvPr/>
        </p:nvGrpSpPr>
        <p:grpSpPr>
          <a:xfrm>
            <a:off x="8603147" y="419325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DFC79D3-2290-4A96-B0DF-64F99395DAB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817DF-80D0-4FA2-9CA9-1CBFDE2F83B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3134" y="420274"/>
            <a:ext cx="6104556" cy="37380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7. </a:t>
            </a:r>
            <a:r>
              <a:rPr lang="ko-KR" altLang="en-US" sz="1600"/>
              <a:t>고객 환불 유형에 따라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관리전</a:t>
            </a:r>
            <a:r>
              <a:rPr lang="en-US" altLang="ko-KR" sz="1600"/>
              <a:t>: </a:t>
            </a:r>
            <a:r>
              <a:rPr lang="ko-KR" altLang="en-US" sz="1600"/>
              <a:t>선불권 결제 후 관리 전 환불 요청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관리후</a:t>
            </a:r>
            <a:r>
              <a:rPr lang="en-US" altLang="ko-KR" sz="1600"/>
              <a:t>: </a:t>
            </a:r>
            <a:r>
              <a:rPr lang="ko-KR" altLang="en-US" sz="1600"/>
              <a:t>선불권 결제 후 관리받고난 뒤 환불 요청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결제변경</a:t>
            </a:r>
            <a:r>
              <a:rPr lang="en-US" altLang="ko-KR" sz="1600"/>
              <a:t>: </a:t>
            </a:r>
            <a:r>
              <a:rPr lang="ko-KR" altLang="en-US" sz="1600"/>
              <a:t>결제 수단 변경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회원권변경</a:t>
            </a:r>
            <a:r>
              <a:rPr lang="en-US" altLang="ko-KR" sz="1600"/>
              <a:t>: </a:t>
            </a:r>
            <a:r>
              <a:rPr lang="ko-KR" altLang="en-US" sz="1600"/>
              <a:t>다른 선불권으로 변경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신규</a:t>
            </a:r>
            <a:r>
              <a:rPr lang="en-US" altLang="ko-KR" sz="1600"/>
              <a:t>: </a:t>
            </a:r>
            <a:r>
              <a:rPr lang="ko-KR" altLang="en-US" sz="1600"/>
              <a:t>첫방문 이벤트 선불권 환불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위약금</a:t>
            </a:r>
            <a:r>
              <a:rPr lang="en-US" altLang="ko-KR" sz="1600"/>
              <a:t>: </a:t>
            </a:r>
            <a:r>
              <a:rPr lang="ko-KR" altLang="en-US" sz="1600"/>
              <a:t>고객 클레임 등 사유로 공제한 위약금도 환불시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과입금</a:t>
            </a:r>
            <a:r>
              <a:rPr lang="en-US" altLang="ko-KR" sz="1600"/>
              <a:t>: </a:t>
            </a:r>
            <a:r>
              <a:rPr lang="ko-KR" altLang="en-US" sz="1600"/>
              <a:t>고객 실수로 선불권 금액보다 많은 금액 입금건 환불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COD: COD</a:t>
            </a:r>
            <a:r>
              <a:rPr lang="ko-KR" altLang="en-US" sz="1600"/>
              <a:t>건 환불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   - </a:t>
            </a:r>
            <a:r>
              <a:rPr lang="ko-KR" altLang="en-US" sz="1600"/>
              <a:t>화장품</a:t>
            </a:r>
            <a:r>
              <a:rPr lang="en-US" altLang="ko-KR" sz="1600"/>
              <a:t>: </a:t>
            </a:r>
            <a:r>
              <a:rPr lang="ko-KR" altLang="en-US" sz="1600"/>
              <a:t>화장품 구매건 환불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88525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71CA7AB-0807-4795-93EA-5FBC754C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9"/>
          <a:stretch/>
        </p:blipFill>
        <p:spPr>
          <a:xfrm>
            <a:off x="7921867" y="499532"/>
            <a:ext cx="3870412" cy="60282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D3C6047-E6F2-4D39-9F57-01A333F86D6A}"/>
              </a:ext>
            </a:extLst>
          </p:cNvPr>
          <p:cNvGrpSpPr/>
          <p:nvPr/>
        </p:nvGrpSpPr>
        <p:grpSpPr>
          <a:xfrm>
            <a:off x="8631722" y="495525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DFC79D3-2290-4A96-B0DF-64F99395DAB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817DF-80D0-4FA2-9CA9-1CBFDE2F83B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8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3134" y="430857"/>
            <a:ext cx="5168403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8. </a:t>
            </a:r>
            <a:r>
              <a:rPr lang="ko-KR" altLang="en-US" sz="1600"/>
              <a:t>고객 환불 상세 사유 및 상담 내용 등 특이사항 입력</a:t>
            </a:r>
            <a:endParaRPr lang="en-US" altLang="ko-KR" sz="1600"/>
          </a:p>
        </p:txBody>
      </p:sp>
    </p:spTree>
    <p:extLst>
      <p:ext uri="{BB962C8B-B14F-4D97-AF65-F5344CB8AC3E}">
        <p14:creationId xmlns:p14="http://schemas.microsoft.com/office/powerpoint/2010/main" val="397860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2289"/>
            <a:ext cx="7720383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9. [</a:t>
            </a:r>
            <a:r>
              <a:rPr lang="ko-KR" altLang="en-US" sz="1600"/>
              <a:t>매출</a:t>
            </a:r>
            <a:r>
              <a:rPr lang="en-US" altLang="ko-KR" sz="1600"/>
              <a:t>] </a:t>
            </a:r>
            <a:r>
              <a:rPr lang="ko-KR" altLang="en-US" sz="1600"/>
              <a:t>메뉴 이동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10. </a:t>
            </a:r>
            <a:r>
              <a:rPr lang="ko-KR" altLang="en-US" sz="1600"/>
              <a:t>환불 처리 내용 확인 </a:t>
            </a:r>
            <a:r>
              <a:rPr lang="en-US" altLang="ko-KR" sz="1600"/>
              <a:t>(</a:t>
            </a:r>
            <a:r>
              <a:rPr lang="ko-KR" altLang="en-US" sz="1600"/>
              <a:t>결제 번호로 구매한 선불권</a:t>
            </a:r>
            <a:r>
              <a:rPr lang="en-US" altLang="ko-KR" sz="1600"/>
              <a:t>, </a:t>
            </a:r>
            <a:r>
              <a:rPr lang="ko-KR" altLang="en-US" sz="1600"/>
              <a:t>환불한 선불권 대조 후 확인</a:t>
            </a:r>
            <a:r>
              <a:rPr lang="en-US" altLang="ko-KR" sz="160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/>
              <a:t>11. </a:t>
            </a:r>
            <a:r>
              <a:rPr lang="ko-KR" altLang="en-US" sz="1600"/>
              <a:t>선불권 총액</a:t>
            </a:r>
            <a:r>
              <a:rPr lang="en-US" altLang="ko-KR" sz="1600"/>
              <a:t>, </a:t>
            </a:r>
            <a:r>
              <a:rPr lang="ko-KR" altLang="en-US" sz="1600"/>
              <a:t>입력한 공제 금액 확인</a:t>
            </a:r>
            <a:br>
              <a:rPr lang="en-US" altLang="ko-KR" sz="1600"/>
            </a:br>
            <a:r>
              <a:rPr lang="en-US" altLang="ko-KR" sz="1600"/>
              <a:t>12. </a:t>
            </a:r>
            <a:r>
              <a:rPr lang="ko-KR" altLang="en-US" sz="1600"/>
              <a:t>공제금액은 매출로 집계됨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A08543-3870-4C59-A07D-469A35FE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4" y="1497459"/>
            <a:ext cx="7381875" cy="51846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D3C6047-E6F2-4D39-9F57-01A333F86D6A}"/>
              </a:ext>
            </a:extLst>
          </p:cNvPr>
          <p:cNvGrpSpPr/>
          <p:nvPr/>
        </p:nvGrpSpPr>
        <p:grpSpPr>
          <a:xfrm>
            <a:off x="4387156" y="234540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DFC79D3-2290-4A96-B0DF-64F99395DAB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817DF-80D0-4FA2-9CA9-1CBFDE2F83B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9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87EA907-5B36-420E-B9D3-91C3DF489123}"/>
              </a:ext>
            </a:extLst>
          </p:cNvPr>
          <p:cNvGrpSpPr/>
          <p:nvPr/>
        </p:nvGrpSpPr>
        <p:grpSpPr>
          <a:xfrm>
            <a:off x="5990097" y="3951279"/>
            <a:ext cx="364203" cy="276999"/>
            <a:chOff x="1005997" y="2799433"/>
            <a:chExt cx="364203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288B5D2-6920-4987-9A38-94C9DCEED2A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9F2758-57A9-46AB-9A1F-F38AE0E1A199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10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6F49A98-8133-41E4-BD20-357D13AC6E29}"/>
              </a:ext>
            </a:extLst>
          </p:cNvPr>
          <p:cNvGrpSpPr/>
          <p:nvPr/>
        </p:nvGrpSpPr>
        <p:grpSpPr>
          <a:xfrm>
            <a:off x="9857247" y="3684579"/>
            <a:ext cx="364203" cy="276999"/>
            <a:chOff x="1005997" y="2799433"/>
            <a:chExt cx="364203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9A82A0-5043-482F-A531-2BE60173AB62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7C5EE-EFD9-4FE5-ABB9-4EA657A9984A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84AF53D-A539-4424-B1EE-69FF561B3B23}"/>
              </a:ext>
            </a:extLst>
          </p:cNvPr>
          <p:cNvGrpSpPr/>
          <p:nvPr/>
        </p:nvGrpSpPr>
        <p:grpSpPr>
          <a:xfrm>
            <a:off x="10771647" y="2865429"/>
            <a:ext cx="364203" cy="276999"/>
            <a:chOff x="1005997" y="2799433"/>
            <a:chExt cx="364203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4EE35E2-0B6A-4819-820D-E664FFB1B5F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3B4D13-8103-4418-AB17-69E18A8D2EA1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D8CD25-76B3-4C26-B98E-8CED22AC46CC}"/>
              </a:ext>
            </a:extLst>
          </p:cNvPr>
          <p:cNvSpPr txBox="1"/>
          <p:nvPr/>
        </p:nvSpPr>
        <p:spPr>
          <a:xfrm>
            <a:off x="2585336" y="324433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</a:rPr>
              <a:t>10</a:t>
            </a:r>
            <a:endParaRPr lang="ko-KR" alt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6035"/>
            <a:ext cx="7632218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13. </a:t>
            </a:r>
            <a:r>
              <a:rPr lang="ko-KR" altLang="en-US" sz="1600"/>
              <a:t>영업현황 시트 내 선불권 판매 날짜 확인 후 해당 날짜에 신규</a:t>
            </a:r>
            <a:r>
              <a:rPr lang="en-US" altLang="ko-KR" sz="1600"/>
              <a:t>/</a:t>
            </a:r>
            <a:r>
              <a:rPr lang="ko-KR" altLang="en-US" sz="1600"/>
              <a:t>기존 매출 기입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14. </a:t>
            </a:r>
            <a:r>
              <a:rPr lang="ko-KR" altLang="en-US" sz="1600"/>
              <a:t>환불 날짜 확인 후 해당 날짜에 환불 기입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15. </a:t>
            </a:r>
            <a:r>
              <a:rPr lang="ko-KR" altLang="en-US" sz="1600"/>
              <a:t>환불 고객명 및 금액</a:t>
            </a:r>
            <a:r>
              <a:rPr lang="en-US" altLang="ko-KR" sz="1600"/>
              <a:t>/</a:t>
            </a:r>
            <a:r>
              <a:rPr lang="ko-KR" altLang="en-US" sz="1600"/>
              <a:t>상담 직원 입력</a:t>
            </a:r>
            <a:endParaRPr lang="en-US" altLang="ko-KR" sz="16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A86807-0942-4F1E-A03C-C32D5578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762500"/>
            <a:ext cx="11087100" cy="135255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172663C4-B140-4D25-B769-174F51E300EA}"/>
              </a:ext>
            </a:extLst>
          </p:cNvPr>
          <p:cNvGrpSpPr/>
          <p:nvPr/>
        </p:nvGrpSpPr>
        <p:grpSpPr>
          <a:xfrm>
            <a:off x="2037222" y="5755358"/>
            <a:ext cx="364203" cy="276999"/>
            <a:chOff x="1005997" y="2799433"/>
            <a:chExt cx="364203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410221B0-5024-4AEA-9F30-0B8629D99F3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A57FCC-A3E5-4E09-88E9-26B895290B5C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DD536DA-64E3-4772-8433-B3089D9ED76A}"/>
              </a:ext>
            </a:extLst>
          </p:cNvPr>
          <p:cNvGrpSpPr/>
          <p:nvPr/>
        </p:nvGrpSpPr>
        <p:grpSpPr>
          <a:xfrm>
            <a:off x="5612006" y="5778354"/>
            <a:ext cx="364203" cy="276999"/>
            <a:chOff x="1005997" y="2799433"/>
            <a:chExt cx="364203" cy="27699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D48A7B51-489B-4FCA-9C37-774F8B3E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E77BB4-90B7-48FA-8056-54751E9A71FF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DFE9C27-6036-4B54-B655-067BC65F0B24}"/>
              </a:ext>
            </a:extLst>
          </p:cNvPr>
          <p:cNvGrpSpPr/>
          <p:nvPr/>
        </p:nvGrpSpPr>
        <p:grpSpPr>
          <a:xfrm>
            <a:off x="10260206" y="5766856"/>
            <a:ext cx="364203" cy="276999"/>
            <a:chOff x="1005997" y="2799433"/>
            <a:chExt cx="364203" cy="276999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E0AEA75-380C-4E94-B768-8B5CB73B9E3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3BA953-3B0D-402C-AE27-89969E586054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87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4EFC3D-6419-469A-A6DA-4FF2AA20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5310634"/>
            <a:ext cx="11439525" cy="13144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FD97E72-A9C7-413B-AE59-860664B5D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5" t="2978" r="3186"/>
          <a:stretch/>
        </p:blipFill>
        <p:spPr>
          <a:xfrm>
            <a:off x="5975099" y="1399836"/>
            <a:ext cx="5840663" cy="36544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환불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1332"/>
            <a:ext cx="5604419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16. </a:t>
            </a:r>
            <a:r>
              <a:rPr lang="ko-KR" altLang="en-US" sz="1600"/>
              <a:t>판매일과 환불일이</a:t>
            </a:r>
            <a:r>
              <a:rPr lang="en-US" altLang="ko-KR" sz="1600"/>
              <a:t> </a:t>
            </a:r>
            <a:r>
              <a:rPr lang="ko-KR" altLang="en-US" sz="1600"/>
              <a:t>다를 경우</a:t>
            </a:r>
            <a:br>
              <a:rPr lang="en-US" altLang="ko-KR" sz="1600"/>
            </a:br>
            <a:r>
              <a:rPr lang="en-US" altLang="ko-KR" sz="1600"/>
              <a:t>17. </a:t>
            </a:r>
            <a:r>
              <a:rPr lang="ko-KR" altLang="en-US" sz="1600"/>
              <a:t>영업현황 시트 내 선불권 판매일에 판매 금액 입력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18. </a:t>
            </a:r>
            <a:r>
              <a:rPr lang="ko-KR" altLang="en-US" sz="1600"/>
              <a:t>선불권 환불일에 환불 금액 입력</a:t>
            </a:r>
            <a:br>
              <a:rPr lang="en-US" altLang="ko-KR" sz="1600"/>
            </a:br>
            <a:r>
              <a:rPr lang="en-US" altLang="ko-KR" sz="1600"/>
              <a:t>19. </a:t>
            </a:r>
            <a:r>
              <a:rPr lang="ko-KR" altLang="en-US" sz="1600"/>
              <a:t>구매일</a:t>
            </a:r>
            <a:r>
              <a:rPr lang="en-US" altLang="ko-KR" sz="1600"/>
              <a:t>, </a:t>
            </a:r>
            <a:r>
              <a:rPr lang="ko-KR" altLang="en-US" sz="1600"/>
              <a:t>신규</a:t>
            </a:r>
            <a:r>
              <a:rPr lang="en-US" altLang="ko-KR" sz="1600"/>
              <a:t>/</a:t>
            </a:r>
            <a:r>
              <a:rPr lang="ko-KR" altLang="en-US" sz="1600"/>
              <a:t>기존 매출</a:t>
            </a:r>
            <a:r>
              <a:rPr lang="en-US" altLang="ko-KR" sz="1600"/>
              <a:t>, </a:t>
            </a:r>
            <a:r>
              <a:rPr lang="ko-KR" altLang="en-US" sz="1600"/>
              <a:t>고객 이름</a:t>
            </a:r>
            <a:r>
              <a:rPr lang="en-US" altLang="ko-KR" sz="1600"/>
              <a:t>, </a:t>
            </a:r>
            <a:r>
              <a:rPr lang="ko-KR" altLang="en-US" sz="1600"/>
              <a:t>환불금액</a:t>
            </a:r>
            <a:r>
              <a:rPr lang="en-US" altLang="ko-KR" sz="1600"/>
              <a:t>, </a:t>
            </a:r>
            <a:r>
              <a:rPr lang="ko-KR" altLang="en-US" sz="1600"/>
              <a:t>직원 입력</a:t>
            </a:r>
            <a:endParaRPr lang="en-US" altLang="ko-KR" sz="160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197A7AA2-AF93-4F04-9674-7A3635F66266}"/>
              </a:ext>
            </a:extLst>
          </p:cNvPr>
          <p:cNvGrpSpPr/>
          <p:nvPr/>
        </p:nvGrpSpPr>
        <p:grpSpPr>
          <a:xfrm>
            <a:off x="1805010" y="6159669"/>
            <a:ext cx="364203" cy="276999"/>
            <a:chOff x="1005997" y="2799433"/>
            <a:chExt cx="364203" cy="27699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9F948E8C-D2A3-438B-999E-22DA36A5E2D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575B84-28FF-4491-8433-49694E5EA451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870C62E-BDB0-491E-859F-3D827BB90B5D}"/>
              </a:ext>
            </a:extLst>
          </p:cNvPr>
          <p:cNvGrpSpPr/>
          <p:nvPr/>
        </p:nvGrpSpPr>
        <p:grpSpPr>
          <a:xfrm>
            <a:off x="5393171" y="6348085"/>
            <a:ext cx="364203" cy="276999"/>
            <a:chOff x="1005997" y="2799433"/>
            <a:chExt cx="364203" cy="276999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13D85530-C902-4DDF-AFA6-9F3E7F4DE7F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18576-0129-4228-A8F8-143F83858E3E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18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D141CB7-53D1-46FB-8B0B-500B735F3229}"/>
              </a:ext>
            </a:extLst>
          </p:cNvPr>
          <p:cNvGrpSpPr/>
          <p:nvPr/>
        </p:nvGrpSpPr>
        <p:grpSpPr>
          <a:xfrm>
            <a:off x="10022787" y="6348085"/>
            <a:ext cx="364203" cy="276999"/>
            <a:chOff x="1005997" y="2799433"/>
            <a:chExt cx="364203" cy="276999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370E1701-E6B3-4C99-B9E4-375B6B8E7DF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8E0F4B-5DFA-47C7-8024-38562564DAC7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19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40" name="왼쪽 대괄호 39">
            <a:extLst>
              <a:ext uri="{FF2B5EF4-FFF2-40B4-BE49-F238E27FC236}">
                <a16:creationId xmlns:a16="http://schemas.microsoft.com/office/drawing/2014/main" id="{6FA1B301-69BC-48C5-B540-14EEE37BBDF0}"/>
              </a:ext>
            </a:extLst>
          </p:cNvPr>
          <p:cNvSpPr/>
          <p:nvPr/>
        </p:nvSpPr>
        <p:spPr>
          <a:xfrm>
            <a:off x="5790818" y="2867025"/>
            <a:ext cx="274435" cy="156210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B4BB8EF-FAAC-4126-BFBC-52F9B3B433E2}"/>
              </a:ext>
            </a:extLst>
          </p:cNvPr>
          <p:cNvGrpSpPr/>
          <p:nvPr/>
        </p:nvGrpSpPr>
        <p:grpSpPr>
          <a:xfrm>
            <a:off x="5608716" y="3509575"/>
            <a:ext cx="364203" cy="276999"/>
            <a:chOff x="1005997" y="2799433"/>
            <a:chExt cx="364203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CD56BF0-F2B8-48C3-BCC4-13A7D83EB99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8161C0-CB2C-4AC2-AC63-3F61832721AA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93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1D0E015-798A-4D48-B93B-CB5FB0E1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77" y="499532"/>
            <a:ext cx="4060301" cy="60282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0482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금액 </a:t>
            </a:r>
            <a:r>
              <a:rPr lang="en-US" altLang="ko-KR" sz="1600" b="1"/>
              <a:t>Down </a:t>
            </a:r>
            <a:r>
              <a:rPr lang="ko-KR" altLang="en-US" sz="1600" b="1"/>
              <a:t>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42382"/>
            <a:ext cx="3853940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금액 다운시킬 선불권 전액 환불 처리</a:t>
            </a:r>
            <a:endParaRPr lang="en-US" altLang="ko-KR" sz="16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7CE851-5504-4295-BA06-59C08D9A3004}"/>
              </a:ext>
            </a:extLst>
          </p:cNvPr>
          <p:cNvGrpSpPr/>
          <p:nvPr/>
        </p:nvGrpSpPr>
        <p:grpSpPr>
          <a:xfrm>
            <a:off x="8482525" y="3290500"/>
            <a:ext cx="274435" cy="276999"/>
            <a:chOff x="1050881" y="2799433"/>
            <a:chExt cx="274435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86A53D2A-9CFE-4667-B48C-2FDB589584E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73E446-FB2E-4BAA-A5D3-8CAA8B0FEFD1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07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0482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금액 </a:t>
            </a:r>
            <a:r>
              <a:rPr lang="en-US" altLang="ko-KR" sz="1600" b="1"/>
              <a:t>Down </a:t>
            </a:r>
            <a:r>
              <a:rPr lang="ko-KR" altLang="en-US" sz="1600" b="1"/>
              <a:t>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5737"/>
            <a:ext cx="7356501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고객이 다운 요청한 날짜에 신규 선불권 부여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3. </a:t>
            </a:r>
            <a:r>
              <a:rPr lang="ko-KR" altLang="en-US" sz="1600"/>
              <a:t>고객 유형에 맞는 매출 유형 선택</a:t>
            </a:r>
            <a:r>
              <a:rPr lang="en-US" altLang="ko-KR" sz="1600"/>
              <a:t>(=</a:t>
            </a:r>
            <a:r>
              <a:rPr lang="ko-KR" altLang="en-US" sz="1600"/>
              <a:t>환불시킨 다운 전 선불권과 동일 유형</a:t>
            </a:r>
            <a:r>
              <a:rPr lang="en-US" altLang="ko-KR" sz="1600"/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5F7A37-152B-4B10-8D3A-CBE1325CF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/>
          <a:stretch/>
        </p:blipFill>
        <p:spPr>
          <a:xfrm>
            <a:off x="9257606" y="171450"/>
            <a:ext cx="2535038" cy="6515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7CE851-5504-4295-BA06-59C08D9A3004}"/>
              </a:ext>
            </a:extLst>
          </p:cNvPr>
          <p:cNvGrpSpPr/>
          <p:nvPr/>
        </p:nvGrpSpPr>
        <p:grpSpPr>
          <a:xfrm>
            <a:off x="9120388" y="717906"/>
            <a:ext cx="274434" cy="276999"/>
            <a:chOff x="1050881" y="2799433"/>
            <a:chExt cx="274434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86A53D2A-9CFE-4667-B48C-2FDB589584E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73E446-FB2E-4BAA-A5D3-8CAA8B0FEFD1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A90753A-5AE6-4E98-98B4-5A782B230A45}"/>
              </a:ext>
            </a:extLst>
          </p:cNvPr>
          <p:cNvGrpSpPr/>
          <p:nvPr/>
        </p:nvGrpSpPr>
        <p:grpSpPr>
          <a:xfrm>
            <a:off x="9139439" y="2803881"/>
            <a:ext cx="274434" cy="276999"/>
            <a:chOff x="1050881" y="2799433"/>
            <a:chExt cx="274434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7C11ED1-B5E8-4CC8-8D19-676D146EBCA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FB8E23-092E-421F-A739-F5359D2E585A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17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7191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/>
              <a:t>COD </a:t>
            </a:r>
            <a:r>
              <a:rPr lang="ko-KR" altLang="en-US" sz="1600" b="1"/>
              <a:t>후 선불권 구매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0857"/>
            <a:ext cx="4203395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COD </a:t>
            </a:r>
            <a:r>
              <a:rPr lang="ko-KR" altLang="en-US" sz="1600"/>
              <a:t>선불권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고객 유형에 따른 매출 유형 선택 후 판매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48F927-0A6C-4490-852D-631227F2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7619305" y="81873"/>
            <a:ext cx="2620069" cy="66942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B3400FD-E734-4357-A216-BFCF31458388}"/>
              </a:ext>
            </a:extLst>
          </p:cNvPr>
          <p:cNvGrpSpPr/>
          <p:nvPr/>
        </p:nvGrpSpPr>
        <p:grpSpPr>
          <a:xfrm>
            <a:off x="7619305" y="1583545"/>
            <a:ext cx="274435" cy="276999"/>
            <a:chOff x="1050881" y="2799433"/>
            <a:chExt cx="274435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213C395A-3609-4048-B61A-2DD0FD441C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B7F9A3-44C9-41D0-A40C-1C458146A588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A9C283-7CF1-475B-8F1B-BA07AC7F12A7}"/>
              </a:ext>
            </a:extLst>
          </p:cNvPr>
          <p:cNvGrpSpPr/>
          <p:nvPr/>
        </p:nvGrpSpPr>
        <p:grpSpPr>
          <a:xfrm>
            <a:off x="7558285" y="2755120"/>
            <a:ext cx="274435" cy="276999"/>
            <a:chOff x="1050881" y="2799433"/>
            <a:chExt cx="274435" cy="276999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7C80FE3-5A74-462D-B00D-9E1AE1B9D04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193A81-8AC1-4B8D-9DEF-7E5C40052C6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7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0482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금액 </a:t>
            </a:r>
            <a:r>
              <a:rPr lang="en-US" altLang="ko-KR" sz="1600" b="1"/>
              <a:t>Down </a:t>
            </a:r>
            <a:r>
              <a:rPr lang="ko-KR" altLang="en-US" sz="1600" b="1"/>
              <a:t>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4192" y="418584"/>
            <a:ext cx="5157181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다운 전 선불권 결제일자의 매출은 수정 금지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5. </a:t>
            </a:r>
            <a:r>
              <a:rPr lang="ko-KR" altLang="en-US" sz="1600"/>
              <a:t>다운을 위해 환불시킨 선불권 금액만큼 환불에 기입</a:t>
            </a:r>
            <a:br>
              <a:rPr lang="en-US" altLang="ko-KR" sz="1600"/>
            </a:br>
            <a:r>
              <a:rPr lang="en-US" altLang="ko-KR" sz="1600"/>
              <a:t>6. </a:t>
            </a:r>
            <a:r>
              <a:rPr lang="ko-KR" altLang="en-US" sz="1600"/>
              <a:t>다운된 선불권 금액만큼 신규</a:t>
            </a:r>
            <a:r>
              <a:rPr lang="en-US" altLang="ko-KR" sz="1600"/>
              <a:t>/</a:t>
            </a:r>
            <a:r>
              <a:rPr lang="ko-KR" altLang="en-US" sz="1600"/>
              <a:t>기존 매출에 기입</a:t>
            </a:r>
            <a:br>
              <a:rPr lang="en-US" altLang="ko-KR" sz="1600"/>
            </a:br>
            <a:r>
              <a:rPr lang="en-US" altLang="ko-KR" sz="1600"/>
              <a:t>7. </a:t>
            </a:r>
            <a:r>
              <a:rPr lang="ko-KR" altLang="en-US" sz="1600"/>
              <a:t>환불 특이사항 기입</a:t>
            </a:r>
            <a:endParaRPr lang="en-US" altLang="ko-KR" sz="160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58B03FB-67AD-435D-92D5-7E534265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1233702"/>
            <a:ext cx="5200650" cy="39910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57D6D81-3BEA-451B-A2BA-9DEFE4C4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5334000"/>
            <a:ext cx="11449050" cy="1323975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242A54A4-37E1-4AB2-B875-0DBB1D1B6CB8}"/>
              </a:ext>
            </a:extLst>
          </p:cNvPr>
          <p:cNvGrpSpPr/>
          <p:nvPr/>
        </p:nvGrpSpPr>
        <p:grpSpPr>
          <a:xfrm>
            <a:off x="1879893" y="5938837"/>
            <a:ext cx="274434" cy="276999"/>
            <a:chOff x="1050881" y="2799433"/>
            <a:chExt cx="274434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6E32983-A4D1-4E03-BB01-7FD9F880E54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82B1AC-7046-45F6-81A5-3631D9C90675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1BDD88F-7696-403B-9249-0B7C099B114E}"/>
              </a:ext>
            </a:extLst>
          </p:cNvPr>
          <p:cNvGrpSpPr/>
          <p:nvPr/>
        </p:nvGrpSpPr>
        <p:grpSpPr>
          <a:xfrm>
            <a:off x="6482657" y="4500562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3A8D404-2E5B-4CA3-BA44-00299CC9E9D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9C3B0A-133D-4988-8BB9-656900EF307D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7B2255B-C7FA-4BC1-9DD9-C374BF00A6B9}"/>
              </a:ext>
            </a:extLst>
          </p:cNvPr>
          <p:cNvGrpSpPr/>
          <p:nvPr/>
        </p:nvGrpSpPr>
        <p:grpSpPr>
          <a:xfrm>
            <a:off x="6482657" y="3290500"/>
            <a:ext cx="274435" cy="276999"/>
            <a:chOff x="1050881" y="2799433"/>
            <a:chExt cx="274435" cy="27699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731EEEF-4447-46B6-ACE3-690ACA939812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A7683E-045D-4CE3-A81E-14551D05E5BD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77EC501-67EC-46A0-8B2D-620E5C15F565}"/>
              </a:ext>
            </a:extLst>
          </p:cNvPr>
          <p:cNvGrpSpPr/>
          <p:nvPr/>
        </p:nvGrpSpPr>
        <p:grpSpPr>
          <a:xfrm>
            <a:off x="5444432" y="6346804"/>
            <a:ext cx="274435" cy="276999"/>
            <a:chOff x="1050881" y="2799433"/>
            <a:chExt cx="274435" cy="276999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10DECE7-0FEF-4DA7-9FF4-30007EE3E37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8C4FDA-D57F-4CE0-84E0-7FAFB59417B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562A179-7904-4304-95EE-81AAE3693F68}"/>
              </a:ext>
            </a:extLst>
          </p:cNvPr>
          <p:cNvGrpSpPr/>
          <p:nvPr/>
        </p:nvGrpSpPr>
        <p:grpSpPr>
          <a:xfrm>
            <a:off x="6482656" y="2404581"/>
            <a:ext cx="274435" cy="276999"/>
            <a:chOff x="1050881" y="2799433"/>
            <a:chExt cx="274435" cy="276999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BF61EAC3-E313-4FBA-A9EA-507832F039A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18AFBC-5109-4CCF-B37D-2BC1CD97E2E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88CADCF-C5F3-4762-8C52-5DF5F9E62737}"/>
              </a:ext>
            </a:extLst>
          </p:cNvPr>
          <p:cNvGrpSpPr/>
          <p:nvPr/>
        </p:nvGrpSpPr>
        <p:grpSpPr>
          <a:xfrm>
            <a:off x="1915511" y="6377129"/>
            <a:ext cx="274435" cy="276999"/>
            <a:chOff x="1050881" y="2799433"/>
            <a:chExt cx="274435" cy="276999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E25C04A1-9045-4251-BDE0-7FB87040B3E2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A2B184-1E22-4AA1-91DF-1D82E63CB105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C6D45FE-2628-46F6-850E-B99199285745}"/>
              </a:ext>
            </a:extLst>
          </p:cNvPr>
          <p:cNvGrpSpPr/>
          <p:nvPr/>
        </p:nvGrpSpPr>
        <p:grpSpPr>
          <a:xfrm>
            <a:off x="10002054" y="6321403"/>
            <a:ext cx="274435" cy="276999"/>
            <a:chOff x="1050881" y="2799433"/>
            <a:chExt cx="274435" cy="276999"/>
          </a:xfrm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6B6D2548-3420-4403-B119-4943DD558B4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47B100-B56B-4280-8295-E00F665AC8E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99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15823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영업시트 첫방문 매출</a:t>
            </a:r>
            <a:r>
              <a:rPr lang="en-US" altLang="ko-KR" sz="1600" b="1"/>
              <a:t>/</a:t>
            </a:r>
            <a:r>
              <a:rPr lang="ko-KR" altLang="en-US" sz="1600" b="1"/>
              <a:t>환불 기입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0857"/>
            <a:ext cx="6465231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인트라넷 화면에서 컨트롤</a:t>
            </a:r>
            <a:r>
              <a:rPr lang="en-US" altLang="ko-KR" sz="1600"/>
              <a:t>+F</a:t>
            </a:r>
            <a:r>
              <a:rPr lang="ko-KR" altLang="en-US" sz="1600"/>
              <a:t>로 찾기 기능 활성화 후 </a:t>
            </a:r>
            <a:r>
              <a:rPr lang="en-US" altLang="ko-KR" sz="1600"/>
              <a:t>‘</a:t>
            </a:r>
            <a:r>
              <a:rPr lang="ko-KR" altLang="en-US" sz="1600"/>
              <a:t>첫방문</a:t>
            </a:r>
            <a:r>
              <a:rPr lang="en-US" altLang="ko-KR" sz="1600"/>
              <a:t>‘ </a:t>
            </a:r>
            <a:r>
              <a:rPr lang="ko-KR" altLang="en-US" sz="1600"/>
              <a:t>입력</a:t>
            </a:r>
            <a:br>
              <a:rPr lang="en-US" altLang="ko-KR" sz="1600"/>
            </a:br>
            <a:r>
              <a:rPr lang="en-US" altLang="ko-KR" sz="1600"/>
              <a:t>2. Enter</a:t>
            </a:r>
            <a:r>
              <a:rPr lang="ko-KR" altLang="en-US" sz="1600"/>
              <a:t>키로 화면 내려가면서 첫방문 매출 여부 확인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44CB40F-E84E-4C09-AFBE-553D8789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2" y="1695450"/>
            <a:ext cx="10994826" cy="49339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8FBB783A-A912-4845-A1A6-2B6B483A4EFC}"/>
              </a:ext>
            </a:extLst>
          </p:cNvPr>
          <p:cNvGrpSpPr/>
          <p:nvPr/>
        </p:nvGrpSpPr>
        <p:grpSpPr>
          <a:xfrm>
            <a:off x="7349050" y="1556950"/>
            <a:ext cx="274435" cy="276999"/>
            <a:chOff x="1050881" y="2799433"/>
            <a:chExt cx="274435" cy="276999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0E3CECA7-FC80-4090-A564-0684052A878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3AC566-5F1D-4E5F-8F70-E732CDFC4F4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4DBFB2-1AB6-4EE3-949C-F716420A8623}"/>
              </a:ext>
            </a:extLst>
          </p:cNvPr>
          <p:cNvGrpSpPr/>
          <p:nvPr/>
        </p:nvGrpSpPr>
        <p:grpSpPr>
          <a:xfrm>
            <a:off x="2053150" y="4766875"/>
            <a:ext cx="274435" cy="276999"/>
            <a:chOff x="1050881" y="2799433"/>
            <a:chExt cx="274435" cy="276999"/>
          </a:xfrm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B2C45D3B-BECE-4D7C-9EF0-102C2C2173D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88F073-F89A-4F89-9480-B983AF53FF7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05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15823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영업시트 첫방문 매출</a:t>
            </a:r>
            <a:r>
              <a:rPr lang="en-US" altLang="ko-KR" sz="1600" b="1"/>
              <a:t>/</a:t>
            </a:r>
            <a:r>
              <a:rPr lang="ko-KR" altLang="en-US" sz="1600" b="1"/>
              <a:t>환불 기입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4635"/>
            <a:ext cx="8408071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3. </a:t>
            </a:r>
            <a:r>
              <a:rPr lang="ko-KR" altLang="en-US" sz="1600"/>
              <a:t>이상 없으면 영업현황 시트 내 첫방문 이벤트</a:t>
            </a:r>
            <a:r>
              <a:rPr lang="en-US" altLang="ko-KR" sz="1600"/>
              <a:t>(15,000</a:t>
            </a:r>
            <a:r>
              <a:rPr lang="ko-KR" altLang="en-US" sz="1600"/>
              <a:t>원 </a:t>
            </a:r>
            <a:r>
              <a:rPr lang="en-US" altLang="ko-KR" sz="1600"/>
              <a:t>or 9,000</a:t>
            </a:r>
            <a:r>
              <a:rPr lang="ko-KR" altLang="en-US" sz="1600"/>
              <a:t>원</a:t>
            </a:r>
            <a:r>
              <a:rPr lang="en-US" altLang="ko-KR" sz="1600"/>
              <a:t>)</a:t>
            </a:r>
            <a:r>
              <a:rPr lang="ko-KR" altLang="en-US" sz="1600"/>
              <a:t> 매출</a:t>
            </a:r>
            <a:r>
              <a:rPr lang="en-US" altLang="ko-KR" sz="1600"/>
              <a:t>/</a:t>
            </a:r>
            <a:r>
              <a:rPr lang="ko-KR" altLang="en-US" sz="1600"/>
              <a:t>환불 금액 기입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>
                <a:solidFill>
                  <a:srgbClr val="FF0000"/>
                </a:solidFill>
              </a:rPr>
              <a:t>첫방문 이벤트 매출</a:t>
            </a:r>
            <a:r>
              <a:rPr lang="en-US" altLang="ko-KR" sz="1600">
                <a:solidFill>
                  <a:srgbClr val="FF0000"/>
                </a:solidFill>
              </a:rPr>
              <a:t>/</a:t>
            </a:r>
            <a:r>
              <a:rPr lang="ko-KR" altLang="en-US" sz="1600">
                <a:solidFill>
                  <a:srgbClr val="FF0000"/>
                </a:solidFill>
              </a:rPr>
              <a:t>환불까지 기입해야 인트라넷 매출과 정확히 일치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361F77-FF40-47F4-91FC-9F4F2FBF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8" y="3152775"/>
            <a:ext cx="11285644" cy="1009650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8FBB783A-A912-4845-A1A6-2B6B483A4EFC}"/>
              </a:ext>
            </a:extLst>
          </p:cNvPr>
          <p:cNvGrpSpPr/>
          <p:nvPr/>
        </p:nvGrpSpPr>
        <p:grpSpPr>
          <a:xfrm>
            <a:off x="3411022" y="3804849"/>
            <a:ext cx="274435" cy="276999"/>
            <a:chOff x="1050881" y="2799433"/>
            <a:chExt cx="274435" cy="276999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0E3CECA7-FC80-4090-A564-0684052A878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03AC566-5F1D-4E5F-8F70-E732CDFC4F4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46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0857"/>
            <a:ext cx="5141151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/>
              <a:t>고객에게 실수로 선불권</a:t>
            </a:r>
            <a:r>
              <a:rPr lang="en-US" altLang="ko-KR" sz="1600"/>
              <a:t>/</a:t>
            </a:r>
            <a:r>
              <a:rPr lang="ko-KR" altLang="en-US" sz="1600"/>
              <a:t>화장품 부여했을때 삭제 경로</a:t>
            </a:r>
            <a:br>
              <a:rPr lang="en-US" altLang="ko-KR" sz="1600"/>
            </a:br>
            <a:r>
              <a:rPr lang="en-US" altLang="ko-KR" sz="1600"/>
              <a:t>1. [</a:t>
            </a:r>
            <a:r>
              <a:rPr lang="ko-KR" altLang="en-US" sz="1600"/>
              <a:t>매출</a:t>
            </a:r>
            <a:r>
              <a:rPr lang="en-US" altLang="ko-KR" sz="1600"/>
              <a:t>] </a:t>
            </a:r>
            <a:r>
              <a:rPr lang="ko-KR" altLang="en-US" sz="1600"/>
              <a:t>메뉴 이동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실수로 넣은 선불권</a:t>
            </a:r>
            <a:r>
              <a:rPr lang="en-US" altLang="ko-KR" sz="1600"/>
              <a:t>/</a:t>
            </a:r>
            <a:r>
              <a:rPr lang="ko-KR" altLang="en-US" sz="1600"/>
              <a:t>화장품 클릭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삭제 버튼 클릭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96B3979-8925-4B6C-9B5D-73D53D54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2070134"/>
            <a:ext cx="8705850" cy="462862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1561193" y="2671375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D0FBA9-FF03-4CDD-8C87-61FFD0C4F7AA}"/>
              </a:ext>
            </a:extLst>
          </p:cNvPr>
          <p:cNvGrpSpPr/>
          <p:nvPr/>
        </p:nvGrpSpPr>
        <p:grpSpPr>
          <a:xfrm>
            <a:off x="6418943" y="3557200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F6357CF-B3DD-42B2-B7CE-79B3DA5F277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C270CD-D919-4059-8F12-814B6B534AF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4F100DF-8420-4C02-9391-7A38EA78C6B8}"/>
              </a:ext>
            </a:extLst>
          </p:cNvPr>
          <p:cNvGrpSpPr/>
          <p:nvPr/>
        </p:nvGrpSpPr>
        <p:grpSpPr>
          <a:xfrm>
            <a:off x="8885918" y="2696547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6A1578B-F0C1-40CD-86E3-ADE4F1E2B00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99F27F-BDD0-4258-81CB-B945A871E42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85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110068" y="430857"/>
            <a:ext cx="529664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삭제시 데이터베이스에서도 절대 복구 불가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>
                <a:solidFill>
                  <a:srgbClr val="FF0000"/>
                </a:solidFill>
              </a:rPr>
              <a:t>실수로 등록한 선불권</a:t>
            </a:r>
            <a:r>
              <a:rPr lang="en-US" altLang="ko-KR" sz="1600">
                <a:solidFill>
                  <a:srgbClr val="FF0000"/>
                </a:solidFill>
              </a:rPr>
              <a:t>/</a:t>
            </a:r>
            <a:r>
              <a:rPr lang="ko-KR" altLang="en-US" sz="1600">
                <a:solidFill>
                  <a:srgbClr val="FF0000"/>
                </a:solidFill>
              </a:rPr>
              <a:t>화장품 판매 외 삭제 절대 금지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30037C-1FB1-42E5-B678-D1541ED3E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"/>
          <a:stretch/>
        </p:blipFill>
        <p:spPr>
          <a:xfrm>
            <a:off x="7558117" y="584200"/>
            <a:ext cx="4207933" cy="58959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10009868" y="1375975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531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4507"/>
            <a:ext cx="4522392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5. </a:t>
            </a:r>
            <a:r>
              <a:rPr lang="ko-KR" altLang="en-US" sz="1600"/>
              <a:t>소액이라도 사용</a:t>
            </a:r>
            <a:r>
              <a:rPr lang="en-US" altLang="ko-KR" sz="1600"/>
              <a:t>(</a:t>
            </a:r>
            <a:r>
              <a:rPr lang="ko-KR" altLang="en-US" sz="1600"/>
              <a:t>차감</a:t>
            </a:r>
            <a:r>
              <a:rPr lang="en-US" altLang="ko-KR" sz="1600"/>
              <a:t>)</a:t>
            </a:r>
            <a:r>
              <a:rPr lang="ko-KR" altLang="en-US" sz="1600"/>
              <a:t>된 선불권은 삭제 불가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E30037C-1FB1-42E5-B678-D1541ED3E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"/>
          <a:stretch/>
        </p:blipFill>
        <p:spPr>
          <a:xfrm>
            <a:off x="4592426" y="1232844"/>
            <a:ext cx="3693554" cy="5175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9A04E15-1DA5-48E2-955B-CD1EC7B13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17"/>
          <a:stretch/>
        </p:blipFill>
        <p:spPr>
          <a:xfrm>
            <a:off x="7633384" y="733242"/>
            <a:ext cx="4222448" cy="5842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10538054" y="997120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335235E1-B6AC-416C-8990-62E87DF86A64}"/>
              </a:ext>
            </a:extLst>
          </p:cNvPr>
          <p:cNvCxnSpPr/>
          <p:nvPr/>
        </p:nvCxnSpPr>
        <p:spPr>
          <a:xfrm flipV="1">
            <a:off x="7058025" y="1438275"/>
            <a:ext cx="3718847" cy="552450"/>
          </a:xfrm>
          <a:prstGeom prst="bentConnector3">
            <a:avLst>
              <a:gd name="adj1" fmla="val -2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0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34A62DE-5FAC-4FDC-826C-677A08A1E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40" b="6190"/>
          <a:stretch/>
        </p:blipFill>
        <p:spPr>
          <a:xfrm>
            <a:off x="192088" y="1608406"/>
            <a:ext cx="4420658" cy="42535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E76F8C-F971-4459-BBAF-4223F998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80" y="1438275"/>
            <a:ext cx="3246240" cy="39814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534A656-A7A6-4352-92E9-E71A4B817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71" t="6838" b="973"/>
          <a:stretch/>
        </p:blipFill>
        <p:spPr>
          <a:xfrm>
            <a:off x="7759039" y="714192"/>
            <a:ext cx="4222447" cy="5903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4192" y="424507"/>
            <a:ext cx="2888932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6. </a:t>
            </a:r>
            <a:r>
              <a:rPr lang="ko-KR" altLang="en-US" sz="1600"/>
              <a:t>환불된 선불권은 삭제 불가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10747075" y="1161276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335235E1-B6AC-416C-8990-62E87DF86A64}"/>
              </a:ext>
            </a:extLst>
          </p:cNvPr>
          <p:cNvCxnSpPr>
            <a:cxnSpLocks/>
          </p:cNvCxnSpPr>
          <p:nvPr/>
        </p:nvCxnSpPr>
        <p:spPr>
          <a:xfrm flipV="1">
            <a:off x="6556209" y="1438275"/>
            <a:ext cx="4328084" cy="457200"/>
          </a:xfrm>
          <a:prstGeom prst="bentConnector3">
            <a:avLst>
              <a:gd name="adj1" fmla="val 26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25F2342-D423-4439-BB72-F65B6DBEEC46}"/>
              </a:ext>
            </a:extLst>
          </p:cNvPr>
          <p:cNvCxnSpPr>
            <a:cxnSpLocks/>
          </p:cNvCxnSpPr>
          <p:nvPr/>
        </p:nvCxnSpPr>
        <p:spPr>
          <a:xfrm flipV="1">
            <a:off x="4155546" y="1990725"/>
            <a:ext cx="2083329" cy="1071102"/>
          </a:xfrm>
          <a:prstGeom prst="bentConnector3">
            <a:avLst>
              <a:gd name="adj1" fmla="val 62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3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D284C820-6AF2-4196-B599-5EB8D0F4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" r="1539"/>
          <a:stretch/>
        </p:blipFill>
        <p:spPr>
          <a:xfrm>
            <a:off x="94192" y="2212905"/>
            <a:ext cx="4499023" cy="28416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BA19C43-2277-4818-A18D-BE8FC30EB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5" r="1799"/>
          <a:stretch/>
        </p:blipFill>
        <p:spPr>
          <a:xfrm>
            <a:off x="4648364" y="1522118"/>
            <a:ext cx="3570035" cy="48955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1B60A34-3221-464B-81BE-57D8AF8FC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803" y="714375"/>
            <a:ext cx="4105591" cy="57721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4192" y="440382"/>
            <a:ext cx="6739345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7. COD,</a:t>
            </a:r>
            <a:r>
              <a:rPr lang="ko-KR" altLang="en-US" sz="1600"/>
              <a:t> 선불권 통합처럼 선불권 판매시 </a:t>
            </a:r>
            <a:r>
              <a:rPr lang="en-US" altLang="ko-KR" sz="1600"/>
              <a:t>[</a:t>
            </a:r>
            <a:r>
              <a:rPr lang="ko-KR" altLang="en-US" sz="1600"/>
              <a:t>전액사용</a:t>
            </a:r>
            <a:r>
              <a:rPr lang="en-US" altLang="ko-KR" sz="1600"/>
              <a:t>] </a:t>
            </a:r>
            <a:r>
              <a:rPr lang="ko-KR" altLang="en-US" sz="1600"/>
              <a:t>버튼을 눌러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다른 선불권 구매에 사용된 선불권</a:t>
            </a:r>
            <a:r>
              <a:rPr lang="en-US" altLang="ko-KR" sz="1600"/>
              <a:t>(‘</a:t>
            </a:r>
            <a:r>
              <a:rPr lang="ko-KR" altLang="en-US" sz="1600"/>
              <a:t>이관</a:t>
            </a:r>
            <a:r>
              <a:rPr lang="en-US" altLang="ko-KR" sz="1600"/>
              <a:t>’</a:t>
            </a:r>
            <a:r>
              <a:rPr lang="ko-KR" altLang="en-US" sz="1600"/>
              <a:t>으로 표현</a:t>
            </a:r>
            <a:r>
              <a:rPr lang="en-US" altLang="ko-KR" sz="1600"/>
              <a:t>)</a:t>
            </a:r>
            <a:r>
              <a:rPr lang="ko-KR" altLang="en-US" sz="1600"/>
              <a:t>은 단독 삭제 불가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10747075" y="1161276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335235E1-B6AC-416C-8990-62E87DF86A64}"/>
              </a:ext>
            </a:extLst>
          </p:cNvPr>
          <p:cNvCxnSpPr>
            <a:cxnSpLocks/>
          </p:cNvCxnSpPr>
          <p:nvPr/>
        </p:nvCxnSpPr>
        <p:spPr>
          <a:xfrm flipV="1">
            <a:off x="6499799" y="1438275"/>
            <a:ext cx="4384494" cy="774630"/>
          </a:xfrm>
          <a:prstGeom prst="bentConnector3">
            <a:avLst>
              <a:gd name="adj1" fmla="val -18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25F2342-D423-4439-BB72-F65B6DBEEC4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38612" y="2427218"/>
            <a:ext cx="2266950" cy="1933575"/>
          </a:xfrm>
          <a:prstGeom prst="bentConnector3">
            <a:avLst>
              <a:gd name="adj1" fmla="val 10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13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D284C820-6AF2-4196-B599-5EB8D0F4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" r="1539"/>
          <a:stretch/>
        </p:blipFill>
        <p:spPr>
          <a:xfrm>
            <a:off x="94192" y="2574855"/>
            <a:ext cx="4499023" cy="28416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9530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</a:t>
            </a:r>
            <a:r>
              <a:rPr lang="en-US" altLang="ko-KR" sz="1600" b="1"/>
              <a:t>/</a:t>
            </a:r>
            <a:r>
              <a:rPr lang="ko-KR" altLang="en-US" sz="1600" b="1"/>
              <a:t>화장품 판매 내역 삭제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4192" y="440382"/>
            <a:ext cx="7311617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8. </a:t>
            </a:r>
            <a:r>
              <a:rPr lang="ko-KR" altLang="en-US" sz="1600"/>
              <a:t>다른 선불권 구매에 사용된 선불권 삭제 희망시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선불권으로 구매한 선불권을 삭제하면 매출</a:t>
            </a:r>
            <a:r>
              <a:rPr lang="en-US" altLang="ko-KR" sz="1600"/>
              <a:t>, </a:t>
            </a:r>
            <a:r>
              <a:rPr lang="ko-KR" altLang="en-US" sz="1600"/>
              <a:t>보유내역에서 자동으로 삭제됨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31BD815-B50F-4F5F-B1FD-4B9E0A5CF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9"/>
          <a:stretch/>
        </p:blipFill>
        <p:spPr>
          <a:xfrm>
            <a:off x="4657406" y="1614262"/>
            <a:ext cx="3362643" cy="46465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25F2342-D423-4439-BB72-F65B6DBEEC46}"/>
              </a:ext>
            </a:extLst>
          </p:cNvPr>
          <p:cNvCxnSpPr>
            <a:cxnSpLocks/>
          </p:cNvCxnSpPr>
          <p:nvPr/>
        </p:nvCxnSpPr>
        <p:spPr>
          <a:xfrm flipV="1">
            <a:off x="4276728" y="2152650"/>
            <a:ext cx="2876547" cy="1981201"/>
          </a:xfrm>
          <a:prstGeom prst="bentConnector3">
            <a:avLst>
              <a:gd name="adj1" fmla="val -33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id="{DF94CB1A-15B4-4175-9606-A69D905B9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784" y="2307543"/>
            <a:ext cx="4581024" cy="29668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E334621-A49F-46FE-B6F8-74E92A5B662C}"/>
              </a:ext>
            </a:extLst>
          </p:cNvPr>
          <p:cNvGrpSpPr/>
          <p:nvPr/>
        </p:nvGrpSpPr>
        <p:grpSpPr>
          <a:xfrm>
            <a:off x="8020049" y="3525968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1BF4B4F-9E76-4D80-B615-5BB1B73CF7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33463F-B35C-4B12-96A0-43855B372E4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8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4B05D7-FBD0-471D-81D3-3F0A877DF2F9}"/>
              </a:ext>
            </a:extLst>
          </p:cNvPr>
          <p:cNvSpPr txBox="1"/>
          <p:nvPr/>
        </p:nvSpPr>
        <p:spPr>
          <a:xfrm>
            <a:off x="8831758" y="4119890"/>
            <a:ext cx="1444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/>
              <a:t>판매 내역 삭제 완료</a:t>
            </a:r>
            <a:r>
              <a:rPr lang="en-US" altLang="ko-KR" sz="1050"/>
              <a:t>!</a:t>
            </a:r>
            <a:endParaRPr lang="ko-KR" altLang="en-US" sz="105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6FD3FC5-D8F3-4E5C-A78A-5E076D2E5DA1}"/>
              </a:ext>
            </a:extLst>
          </p:cNvPr>
          <p:cNvSpPr/>
          <p:nvPr/>
        </p:nvSpPr>
        <p:spPr>
          <a:xfrm>
            <a:off x="7858129" y="3476625"/>
            <a:ext cx="3477682" cy="1581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9E2B0099-E440-4FA9-BC4C-0DEA184F5C4E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533954" y="2116103"/>
            <a:ext cx="2273342" cy="19144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75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4192" y="447247"/>
            <a:ext cx="9935733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지점별 구비된 태블릿으로 모바일 인트라넷 접속 후 메인 화면 내 </a:t>
            </a:r>
            <a:r>
              <a:rPr lang="en-US" altLang="ko-KR" sz="1600"/>
              <a:t>‘</a:t>
            </a:r>
            <a:r>
              <a:rPr lang="ko-KR" altLang="en-US" sz="1600"/>
              <a:t>전자약정서</a:t>
            </a:r>
            <a:r>
              <a:rPr lang="en-US" altLang="ko-KR" sz="1600"/>
              <a:t> </a:t>
            </a:r>
            <a:r>
              <a:rPr lang="ko-KR" altLang="en-US" sz="1600"/>
              <a:t>작성</a:t>
            </a:r>
            <a:r>
              <a:rPr lang="en-US" altLang="ko-KR" sz="1600"/>
              <a:t>’ </a:t>
            </a:r>
            <a:r>
              <a:rPr lang="ko-KR" altLang="en-US" sz="1600"/>
              <a:t>플러스</a:t>
            </a:r>
            <a:r>
              <a:rPr lang="en-US" altLang="ko-KR" sz="1600"/>
              <a:t>(+)</a:t>
            </a:r>
            <a:r>
              <a:rPr lang="ko-KR" altLang="en-US" sz="1600"/>
              <a:t> 버튼 터치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7B291D-2406-4719-8403-94BD787E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051" y="1210734"/>
            <a:ext cx="4259898" cy="54524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7D64BC-6956-454D-8404-71593E359AB3}"/>
              </a:ext>
            </a:extLst>
          </p:cNvPr>
          <p:cNvGrpSpPr/>
          <p:nvPr/>
        </p:nvGrpSpPr>
        <p:grpSpPr>
          <a:xfrm>
            <a:off x="5337327" y="4144575"/>
            <a:ext cx="274435" cy="276999"/>
            <a:chOff x="1050881" y="2799433"/>
            <a:chExt cx="274435" cy="27699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4238E8E-5A01-473C-A86D-9B75BBFB6F4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B7EF74-286D-42C6-8925-53B49CC2E241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44E2B0-634D-4887-9B6C-83E10B4F1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/>
          <a:stretch/>
        </p:blipFill>
        <p:spPr>
          <a:xfrm>
            <a:off x="7654923" y="73253"/>
            <a:ext cx="2477161" cy="66150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7191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/>
              <a:t>COD </a:t>
            </a:r>
            <a:r>
              <a:rPr lang="ko-KR" altLang="en-US" sz="1600" b="1"/>
              <a:t>후 선불권 구매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6481"/>
            <a:ext cx="4206921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차액 결제할 선불권 선택</a:t>
            </a:r>
            <a:br>
              <a:rPr lang="en-US" altLang="ko-KR" sz="1600"/>
            </a:br>
            <a:r>
              <a:rPr lang="en-US" altLang="ko-KR" sz="1600"/>
              <a:t>2. COD </a:t>
            </a:r>
            <a:r>
              <a:rPr lang="ko-KR" altLang="en-US" sz="1600"/>
              <a:t>선불권 </a:t>
            </a:r>
            <a:r>
              <a:rPr lang="en-US" altLang="ko-KR" sz="1600"/>
              <a:t>[</a:t>
            </a:r>
            <a:r>
              <a:rPr lang="ko-KR" altLang="en-US" sz="1600"/>
              <a:t>전액사용</a:t>
            </a:r>
            <a:r>
              <a:rPr lang="en-US" altLang="ko-KR" sz="1600"/>
              <a:t>] </a:t>
            </a:r>
            <a:r>
              <a:rPr lang="ko-KR" altLang="en-US" sz="1600"/>
              <a:t>버튼을 눌러 입력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나머지 차액 결제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B3400FD-E734-4357-A216-BFCF31458388}"/>
              </a:ext>
            </a:extLst>
          </p:cNvPr>
          <p:cNvGrpSpPr/>
          <p:nvPr/>
        </p:nvGrpSpPr>
        <p:grpSpPr>
          <a:xfrm>
            <a:off x="7695502" y="1469245"/>
            <a:ext cx="274435" cy="276999"/>
            <a:chOff x="1050881" y="2799433"/>
            <a:chExt cx="274435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213C395A-3609-4048-B61A-2DD0FD441C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B7F9A3-44C9-41D0-A40C-1C458146A588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A9C283-7CF1-475B-8F1B-BA07AC7F12A7}"/>
              </a:ext>
            </a:extLst>
          </p:cNvPr>
          <p:cNvGrpSpPr/>
          <p:nvPr/>
        </p:nvGrpSpPr>
        <p:grpSpPr>
          <a:xfrm>
            <a:off x="8756285" y="3554139"/>
            <a:ext cx="274435" cy="276999"/>
            <a:chOff x="1050881" y="2799433"/>
            <a:chExt cx="274435" cy="276999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7C80FE3-5A74-462D-B00D-9E1AE1B9D04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193A81-8AC1-4B8D-9DEF-7E5C40052C6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0B42B44-B2B7-48F9-867C-4108AEFB1ACA}"/>
              </a:ext>
            </a:extLst>
          </p:cNvPr>
          <p:cNvGrpSpPr/>
          <p:nvPr/>
        </p:nvGrpSpPr>
        <p:grpSpPr>
          <a:xfrm>
            <a:off x="7475370" y="5201857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19B22A7-421D-4C82-9E7E-391BE9DCABB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63FA1A-3477-404C-8A92-DF4CFD83197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114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AA69CC-5584-4C27-909E-B14E3557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867" y="654259"/>
            <a:ext cx="4782245" cy="61045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8951" y="411807"/>
            <a:ext cx="5362365" cy="299934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인트라넷에 등록된 고객 이름 일치하게 정확히 입력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일치하지 않으면 다음 페이지로 넘어가지 않음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인트라넷에 등록된 고객 연락처 일치하게 정확히 입력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일치하지 않으면 다음 페이지로 넘어가지 않음</a:t>
            </a:r>
            <a:br>
              <a:rPr lang="en-US" altLang="ko-KR" sz="1600"/>
            </a:br>
            <a:r>
              <a:rPr lang="en-US" altLang="ko-KR" sz="1600"/>
              <a:t>4. </a:t>
            </a:r>
            <a:r>
              <a:rPr lang="ko-KR" altLang="en-US" sz="1600"/>
              <a:t>상담시 약정서 작성을 돕는 담당자의 지점 선택</a:t>
            </a:r>
            <a:br>
              <a:rPr lang="en-US" altLang="ko-KR" sz="1600"/>
            </a:br>
            <a:r>
              <a:rPr lang="en-US" altLang="ko-KR" sz="1600"/>
              <a:t>5. </a:t>
            </a:r>
            <a:r>
              <a:rPr lang="ko-KR" altLang="en-US" sz="1600"/>
              <a:t>약정서 작성을 돕는 담당자 선택</a:t>
            </a:r>
            <a:br>
              <a:rPr lang="en-US" altLang="ko-KR" sz="1600"/>
            </a:br>
            <a:br>
              <a:rPr lang="en-US" altLang="ko-KR" sz="1600"/>
            </a:br>
            <a:r>
              <a:rPr lang="ko-KR" altLang="en-US" sz="1600">
                <a:solidFill>
                  <a:srgbClr val="FF0000"/>
                </a:solidFill>
              </a:rPr>
              <a:t>여기 단계까지 직원들이 입력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7D64BC-6956-454D-8404-71593E359AB3}"/>
              </a:ext>
            </a:extLst>
          </p:cNvPr>
          <p:cNvGrpSpPr/>
          <p:nvPr/>
        </p:nvGrpSpPr>
        <p:grpSpPr>
          <a:xfrm>
            <a:off x="6954461" y="1308242"/>
            <a:ext cx="274435" cy="276999"/>
            <a:chOff x="1050881" y="2799433"/>
            <a:chExt cx="274435" cy="27699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4238E8E-5A01-473C-A86D-9B75BBFB6F4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B7EF74-286D-42C6-8925-53B49CC2E241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D6DD556-B48D-4362-8D9C-B18C1FFDC129}"/>
              </a:ext>
            </a:extLst>
          </p:cNvPr>
          <p:cNvGrpSpPr/>
          <p:nvPr/>
        </p:nvGrpSpPr>
        <p:grpSpPr>
          <a:xfrm>
            <a:off x="6976534" y="1968642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10F2FB0-2C9A-44DB-89AC-1EBF39AA16F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7C8A74-2718-4C93-A637-9281292E78F5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00A5116-913F-43E6-8D5C-4F5C91D57A94}"/>
              </a:ext>
            </a:extLst>
          </p:cNvPr>
          <p:cNvGrpSpPr/>
          <p:nvPr/>
        </p:nvGrpSpPr>
        <p:grpSpPr>
          <a:xfrm>
            <a:off x="6968006" y="2595175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813442B-63AB-47A4-BF2D-3368BD23BE6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A022EE-9133-45DC-A711-B89862AA5D5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C40414C-0712-4D62-8786-1497EE5D8318}"/>
              </a:ext>
            </a:extLst>
          </p:cNvPr>
          <p:cNvGrpSpPr/>
          <p:nvPr/>
        </p:nvGrpSpPr>
        <p:grpSpPr>
          <a:xfrm>
            <a:off x="6954460" y="3283025"/>
            <a:ext cx="274435" cy="276999"/>
            <a:chOff x="1050881" y="2799433"/>
            <a:chExt cx="274435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00532123-D110-46EA-B150-6614E434726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4C970C-BFF9-4470-93EA-C2E4BA398E5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822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11807"/>
            <a:ext cx="4613764" cy="632333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solidFill>
                  <a:srgbClr val="FF0000"/>
                </a:solidFill>
              </a:rPr>
              <a:t>고객에게 태블릿 보여주며 입력시킬 화면</a:t>
            </a:r>
            <a:br>
              <a:rPr lang="en-US" altLang="ko-KR" sz="1600">
                <a:solidFill>
                  <a:srgbClr val="FF0000"/>
                </a:solidFill>
              </a:rPr>
            </a:b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6. </a:t>
            </a:r>
            <a:r>
              <a:rPr lang="ko-KR" altLang="en-US" sz="1600"/>
              <a:t>고객 가입 경로 체크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기타에 체크시 텍스트 입력 영역 자동 생성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7. </a:t>
            </a:r>
            <a:r>
              <a:rPr lang="ko-KR" altLang="en-US" sz="1600"/>
              <a:t>앞 단계에서 입력한 고객 이름 정보 자동 입력</a:t>
            </a:r>
            <a:br>
              <a:rPr lang="en-US" altLang="ko-KR" sz="1600"/>
            </a:br>
            <a:r>
              <a:rPr lang="en-US" altLang="ko-KR" sz="1600"/>
              <a:t>8. </a:t>
            </a:r>
            <a:r>
              <a:rPr lang="ko-KR" altLang="en-US" sz="1600"/>
              <a:t>달력 아이콘 터치하여 고객 생년월일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9. </a:t>
            </a:r>
            <a:r>
              <a:rPr lang="ko-KR" altLang="en-US" sz="1600"/>
              <a:t>앞 단계에서 입력한 고객 연락처 자동 입력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10. </a:t>
            </a:r>
            <a:r>
              <a:rPr lang="ko-KR" altLang="en-US" sz="1600"/>
              <a:t>고객 주소 입력칸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11. </a:t>
            </a:r>
            <a:r>
              <a:rPr lang="ko-KR" altLang="en-US" sz="1600"/>
              <a:t>선불권 약정 금액 입력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12. </a:t>
            </a:r>
            <a:r>
              <a:rPr lang="ko-KR" altLang="en-US" sz="1600"/>
              <a:t>선불권 약정 적용 시작일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13. </a:t>
            </a:r>
            <a:r>
              <a:rPr lang="ko-KR" altLang="en-US" sz="1600"/>
              <a:t>메디스킨 다니는 관리 목적 입력</a:t>
            </a:r>
            <a:br>
              <a:rPr lang="en-US" altLang="ko-KR" sz="1600"/>
            </a:br>
            <a:r>
              <a:rPr lang="en-US" altLang="ko-KR" sz="1600"/>
              <a:t>     </a:t>
            </a:r>
            <a:r>
              <a:rPr lang="ko-KR" altLang="en-US" sz="1600">
                <a:solidFill>
                  <a:srgbClr val="FF0000"/>
                </a:solidFill>
              </a:rPr>
              <a:t>선택 입력란</a:t>
            </a:r>
            <a:br>
              <a:rPr lang="en-US" altLang="ko-KR" sz="1600"/>
            </a:br>
            <a:r>
              <a:rPr lang="en-US" altLang="ko-KR" sz="1600"/>
              <a:t>14. </a:t>
            </a:r>
            <a:r>
              <a:rPr lang="ko-KR" altLang="en-US" sz="1600"/>
              <a:t>선불권 약정 적용 종료일 선택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15. </a:t>
            </a:r>
            <a:r>
              <a:rPr lang="ko-KR" altLang="en-US" sz="1600"/>
              <a:t>관리시 주의사항 입력</a:t>
            </a:r>
            <a:br>
              <a:rPr lang="en-US" altLang="ko-KR" sz="1600"/>
            </a:br>
            <a:r>
              <a:rPr lang="en-US" altLang="ko-KR" sz="1600"/>
              <a:t>     </a:t>
            </a:r>
            <a:r>
              <a:rPr lang="ko-KR" altLang="en-US" sz="1600">
                <a:solidFill>
                  <a:srgbClr val="FF0000"/>
                </a:solidFill>
              </a:rPr>
              <a:t>선택 입력란</a:t>
            </a:r>
            <a:br>
              <a:rPr lang="en-US" altLang="ko-KR" sz="1600">
                <a:solidFill>
                  <a:srgbClr val="FF0000"/>
                </a:solidFill>
              </a:rPr>
            </a:br>
            <a:r>
              <a:rPr lang="en-US" altLang="ko-KR" sz="1600"/>
              <a:t>16. </a:t>
            </a:r>
            <a:r>
              <a:rPr lang="ko-KR" altLang="en-US" sz="1600"/>
              <a:t>메디스킨 소개해준 추천인이 있으면 입력</a:t>
            </a:r>
            <a:br>
              <a:rPr lang="en-US" altLang="ko-KR" sz="1600"/>
            </a:br>
            <a:r>
              <a:rPr lang="en-US" altLang="ko-KR" sz="1600"/>
              <a:t>     </a:t>
            </a:r>
            <a:r>
              <a:rPr lang="ko-KR" altLang="en-US" sz="1600">
                <a:solidFill>
                  <a:srgbClr val="FF0000"/>
                </a:solidFill>
              </a:rPr>
              <a:t>선택 입력란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C64D86A-FE3E-4F7A-99E7-5B004FCD8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07" y="150832"/>
            <a:ext cx="5129760" cy="6556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5F05F1A0-5E41-44AB-B041-59DC9FF394F9}"/>
              </a:ext>
            </a:extLst>
          </p:cNvPr>
          <p:cNvGrpSpPr/>
          <p:nvPr/>
        </p:nvGrpSpPr>
        <p:grpSpPr>
          <a:xfrm>
            <a:off x="7470926" y="1072769"/>
            <a:ext cx="274435" cy="276999"/>
            <a:chOff x="1050881" y="2799433"/>
            <a:chExt cx="274435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A923017-0BF6-4315-A5F6-4CB8186C81B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E8BDC4-52F0-4E03-8AE4-BBD272B962C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CF79B2E-C6B3-415E-B679-7612F8DE9980}"/>
              </a:ext>
            </a:extLst>
          </p:cNvPr>
          <p:cNvGrpSpPr/>
          <p:nvPr/>
        </p:nvGrpSpPr>
        <p:grpSpPr>
          <a:xfrm>
            <a:off x="7386260" y="1364382"/>
            <a:ext cx="274435" cy="276999"/>
            <a:chOff x="1050881" y="2799433"/>
            <a:chExt cx="274435" cy="27699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841A446A-1D09-4B88-A676-66B01C7D871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15EE65-4F59-4797-94B2-A986B4195A7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5C4753F1-7A72-4C1A-92D9-6CF3A3A1E12D}"/>
              </a:ext>
            </a:extLst>
          </p:cNvPr>
          <p:cNvGrpSpPr/>
          <p:nvPr/>
        </p:nvGrpSpPr>
        <p:grpSpPr>
          <a:xfrm>
            <a:off x="9066569" y="1349768"/>
            <a:ext cx="274435" cy="276999"/>
            <a:chOff x="1050881" y="2799433"/>
            <a:chExt cx="274435" cy="276999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FA53F86-4C78-4E36-9834-264BBD7C32E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DE3967-36C7-44EF-A7E0-B62D21A7F2F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8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4EB81B6-EA07-46B7-B25A-5EAA1D1DFAE0}"/>
              </a:ext>
            </a:extLst>
          </p:cNvPr>
          <p:cNvGrpSpPr/>
          <p:nvPr/>
        </p:nvGrpSpPr>
        <p:grpSpPr>
          <a:xfrm>
            <a:off x="10565169" y="1324367"/>
            <a:ext cx="274435" cy="276999"/>
            <a:chOff x="1050881" y="2799433"/>
            <a:chExt cx="274435" cy="276999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8178B91A-8E66-483B-9C8B-B53F6CCBFFB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F72B5E-B4E6-446D-A153-201CD0353F5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9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3F60341-CDEA-4329-9D83-B27A02438524}"/>
              </a:ext>
            </a:extLst>
          </p:cNvPr>
          <p:cNvGrpSpPr/>
          <p:nvPr/>
        </p:nvGrpSpPr>
        <p:grpSpPr>
          <a:xfrm>
            <a:off x="7376994" y="1715180"/>
            <a:ext cx="364203" cy="276999"/>
            <a:chOff x="1005997" y="2799433"/>
            <a:chExt cx="364203" cy="276999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F12E4C5-BD5D-4A20-A6E2-BA51F2DA6AF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6666F2-91CF-41D5-90BE-7114F2DF6111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10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C3C0E6B-002C-49E8-BC6B-33325CEB1354}"/>
              </a:ext>
            </a:extLst>
          </p:cNvPr>
          <p:cNvGrpSpPr/>
          <p:nvPr/>
        </p:nvGrpSpPr>
        <p:grpSpPr>
          <a:xfrm>
            <a:off x="8409928" y="2062313"/>
            <a:ext cx="364203" cy="276999"/>
            <a:chOff x="1005997" y="2799433"/>
            <a:chExt cx="364203" cy="276999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48B74FC-BA9E-4A2E-9A16-4B5A3A30E30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6A1872-6320-4764-B3E1-EE5AACBFFCEC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8F470A-0BC9-4D53-BB63-AFE0F491F9B6}"/>
              </a:ext>
            </a:extLst>
          </p:cNvPr>
          <p:cNvGrpSpPr/>
          <p:nvPr/>
        </p:nvGrpSpPr>
        <p:grpSpPr>
          <a:xfrm>
            <a:off x="11136194" y="2070780"/>
            <a:ext cx="364203" cy="276999"/>
            <a:chOff x="1005997" y="2799433"/>
            <a:chExt cx="364203" cy="276999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8D9A9631-DF42-4A39-BE00-D5F5FB9AFD0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F4A154-1F8F-4521-A684-934B0F0DE9C2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D82385F-F7B7-4733-B30F-B68E9D107BEE}"/>
              </a:ext>
            </a:extLst>
          </p:cNvPr>
          <p:cNvGrpSpPr/>
          <p:nvPr/>
        </p:nvGrpSpPr>
        <p:grpSpPr>
          <a:xfrm>
            <a:off x="8426861" y="2322378"/>
            <a:ext cx="364203" cy="276999"/>
            <a:chOff x="1005997" y="2799433"/>
            <a:chExt cx="364203" cy="276999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04A9B793-8063-4761-9D0C-A483C349B33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AEBBBC-D1BB-4EA1-A5FA-2A220D8C1AC8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6C0F4A44-F03B-4F23-A144-8DD8E2031906}"/>
              </a:ext>
            </a:extLst>
          </p:cNvPr>
          <p:cNvGrpSpPr/>
          <p:nvPr/>
        </p:nvGrpSpPr>
        <p:grpSpPr>
          <a:xfrm>
            <a:off x="11130392" y="2322378"/>
            <a:ext cx="364203" cy="276999"/>
            <a:chOff x="1005997" y="2799433"/>
            <a:chExt cx="364203" cy="276999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991274AC-85AC-459E-A27C-F093AADD821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72890AF-E4BB-4420-9933-8F70D4640AD4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CACFDF4-52B0-4D0B-9D51-5ADA96A34697}"/>
              </a:ext>
            </a:extLst>
          </p:cNvPr>
          <p:cNvGrpSpPr/>
          <p:nvPr/>
        </p:nvGrpSpPr>
        <p:grpSpPr>
          <a:xfrm>
            <a:off x="8426861" y="2599377"/>
            <a:ext cx="364203" cy="276999"/>
            <a:chOff x="1005997" y="2799433"/>
            <a:chExt cx="364203" cy="276999"/>
          </a:xfrm>
        </p:grpSpPr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F7300BB6-337C-4966-9442-4C43D196ADA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001E3AB-29E3-432C-A073-E8DE891DC8C4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1B617B7-B983-4DAC-A0DE-07275FEEC9BA}"/>
              </a:ext>
            </a:extLst>
          </p:cNvPr>
          <p:cNvGrpSpPr/>
          <p:nvPr/>
        </p:nvGrpSpPr>
        <p:grpSpPr>
          <a:xfrm>
            <a:off x="10600787" y="2599377"/>
            <a:ext cx="364203" cy="276999"/>
            <a:chOff x="1005997" y="2799433"/>
            <a:chExt cx="364203" cy="276999"/>
          </a:xfrm>
        </p:grpSpPr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BFCA3747-FCAE-47F8-97EA-DB17AF25EA8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24F4AF7-C57E-40E7-A36A-A3B6F1A6AD58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040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CD3A051-A368-4164-9F91-CEC61A07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684" y="268290"/>
            <a:ext cx="4885406" cy="62984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44271"/>
            <a:ext cx="5905784" cy="22606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17. </a:t>
            </a:r>
            <a:r>
              <a:rPr lang="ko-KR" altLang="en-US" sz="1600"/>
              <a:t>약정 내용 설명해준 뒤 동의 항목에 체크</a:t>
            </a:r>
            <a:br>
              <a:rPr lang="en-US" altLang="ko-KR" sz="1600"/>
            </a:br>
            <a:r>
              <a:rPr lang="en-US" altLang="ko-KR" sz="1600"/>
              <a:t>     </a:t>
            </a:r>
            <a:r>
              <a:rPr lang="ko-KR" altLang="en-US" sz="1600"/>
              <a:t>미동의시 전자약정서 작성완료 불가</a:t>
            </a:r>
            <a:br>
              <a:rPr lang="en-US" altLang="ko-KR" sz="1600"/>
            </a:br>
            <a:r>
              <a:rPr lang="en-US" altLang="ko-KR" sz="1600"/>
              <a:t>18. </a:t>
            </a:r>
            <a:r>
              <a:rPr lang="ko-KR" altLang="en-US" sz="1600"/>
              <a:t>터치펜으로 고객 서명 받기</a:t>
            </a:r>
            <a:br>
              <a:rPr lang="en-US" altLang="ko-KR" sz="1600"/>
            </a:br>
            <a:r>
              <a:rPr lang="en-US" altLang="ko-KR" sz="1600"/>
              <a:t>19. </a:t>
            </a:r>
            <a:r>
              <a:rPr lang="ko-KR" altLang="en-US" sz="1600"/>
              <a:t>서명 받은 후 </a:t>
            </a:r>
            <a:r>
              <a:rPr lang="en-US" altLang="ko-KR" sz="1600"/>
              <a:t>[</a:t>
            </a:r>
            <a:r>
              <a:rPr lang="ko-KR" altLang="en-US" sz="1600"/>
              <a:t>서명 저장</a:t>
            </a:r>
            <a:r>
              <a:rPr lang="en-US" altLang="ko-KR" sz="1600"/>
              <a:t>]</a:t>
            </a:r>
            <a:r>
              <a:rPr lang="ko-KR" altLang="en-US" sz="1600"/>
              <a:t> 버튼 터치</a:t>
            </a:r>
            <a:br>
              <a:rPr lang="en-US" altLang="ko-KR" sz="1600"/>
            </a:br>
            <a:r>
              <a:rPr lang="en-US" altLang="ko-KR" sz="1600"/>
              <a:t>     </a:t>
            </a:r>
            <a:r>
              <a:rPr lang="ko-KR" altLang="en-US" sz="1600"/>
              <a:t>서명 잘못 썼을 경우 </a:t>
            </a:r>
            <a:r>
              <a:rPr lang="en-US" altLang="ko-KR" sz="1600"/>
              <a:t>[</a:t>
            </a:r>
            <a:r>
              <a:rPr lang="ko-KR" altLang="en-US" sz="1600"/>
              <a:t>서명 초기화</a:t>
            </a:r>
            <a:r>
              <a:rPr lang="en-US" altLang="ko-KR" sz="1600"/>
              <a:t>] </a:t>
            </a:r>
            <a:r>
              <a:rPr lang="ko-KR" altLang="en-US" sz="1600"/>
              <a:t>버튼 터치 후 다시 서명</a:t>
            </a:r>
            <a:br>
              <a:rPr lang="en-US" altLang="ko-KR" sz="1600"/>
            </a:br>
            <a:r>
              <a:rPr lang="en-US" altLang="ko-KR" sz="1600"/>
              <a:t>20. </a:t>
            </a:r>
            <a:r>
              <a:rPr lang="ko-KR" altLang="en-US" sz="1600"/>
              <a:t>서명까지 완료 후 </a:t>
            </a:r>
            <a:r>
              <a:rPr lang="en-US" altLang="ko-KR" sz="1600"/>
              <a:t>[</a:t>
            </a:r>
            <a:r>
              <a:rPr lang="ko-KR" altLang="en-US" sz="1600"/>
              <a:t>작성완료</a:t>
            </a:r>
            <a:r>
              <a:rPr lang="en-US" altLang="ko-KR" sz="1600"/>
              <a:t>]</a:t>
            </a:r>
            <a:r>
              <a:rPr lang="ko-KR" altLang="en-US" sz="1600"/>
              <a:t> 버튼 터치</a:t>
            </a:r>
            <a:endParaRPr lang="en-US" altLang="ko-KR" sz="16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F05F1A0-5E41-44AB-B041-59DC9FF394F9}"/>
              </a:ext>
            </a:extLst>
          </p:cNvPr>
          <p:cNvGrpSpPr/>
          <p:nvPr/>
        </p:nvGrpSpPr>
        <p:grpSpPr>
          <a:xfrm>
            <a:off x="7116103" y="2977769"/>
            <a:ext cx="364203" cy="276999"/>
            <a:chOff x="1005997" y="2799433"/>
            <a:chExt cx="364203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0A923017-0BF6-4315-A5F6-4CB8186C81B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E8BDC4-52F0-4E03-8AE4-BBD272B962C7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F2EB7D37-BD75-46AE-9D23-2589D7813BFD}"/>
              </a:ext>
            </a:extLst>
          </p:cNvPr>
          <p:cNvGrpSpPr/>
          <p:nvPr/>
        </p:nvGrpSpPr>
        <p:grpSpPr>
          <a:xfrm>
            <a:off x="8038969" y="4069969"/>
            <a:ext cx="364203" cy="276999"/>
            <a:chOff x="1005997" y="2799433"/>
            <a:chExt cx="364203" cy="276999"/>
          </a:xfrm>
        </p:grpSpPr>
        <p:sp>
          <p:nvSpPr>
            <p:cNvPr id="68" name="타원 67">
              <a:extLst>
                <a:ext uri="{FF2B5EF4-FFF2-40B4-BE49-F238E27FC236}">
                  <a16:creationId xmlns:a16="http://schemas.microsoft.com/office/drawing/2014/main" id="{39AB0CB7-42DC-41FE-85B1-3BC3643247B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DB89BE-68A4-405D-B8A6-A2D87F7377A1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F3809248-0186-4D2D-BFEB-11A90B6D0529}"/>
              </a:ext>
            </a:extLst>
          </p:cNvPr>
          <p:cNvGrpSpPr/>
          <p:nvPr/>
        </p:nvGrpSpPr>
        <p:grpSpPr>
          <a:xfrm>
            <a:off x="8741703" y="4552569"/>
            <a:ext cx="364203" cy="276999"/>
            <a:chOff x="1005997" y="2799433"/>
            <a:chExt cx="364203" cy="276999"/>
          </a:xfrm>
        </p:grpSpPr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422608BC-84C3-4BAD-9109-DF255707DB6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A3ACFDF-A4D7-4FA5-9E26-C18CB95DE9F6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18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89B10E1-70C2-4668-97AA-02C62510B055}"/>
              </a:ext>
            </a:extLst>
          </p:cNvPr>
          <p:cNvGrpSpPr/>
          <p:nvPr/>
        </p:nvGrpSpPr>
        <p:grpSpPr>
          <a:xfrm>
            <a:off x="10802823" y="4804167"/>
            <a:ext cx="364203" cy="276999"/>
            <a:chOff x="1005997" y="2799433"/>
            <a:chExt cx="364203" cy="276999"/>
          </a:xfrm>
        </p:grpSpPr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E2F892F4-DED2-40FC-BBFC-02810CB2E0B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6DDE6C-4886-4010-ABC0-F047D5B7485E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19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6719BC34-61C9-413B-8739-4DF5D4A367D4}"/>
              </a:ext>
            </a:extLst>
          </p:cNvPr>
          <p:cNvGrpSpPr/>
          <p:nvPr/>
        </p:nvGrpSpPr>
        <p:grpSpPr>
          <a:xfrm>
            <a:off x="8822205" y="5421169"/>
            <a:ext cx="364203" cy="276999"/>
            <a:chOff x="1005997" y="2799433"/>
            <a:chExt cx="364203" cy="276999"/>
          </a:xfrm>
        </p:grpSpPr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B9D1ACEF-49FF-43DE-B060-AB517EDC332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9F5922-1AD2-4589-A7D1-090BE531A092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20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186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45675"/>
            <a:ext cx="7245894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21. [</a:t>
            </a:r>
            <a:r>
              <a:rPr lang="ko-KR" altLang="en-US" sz="1600"/>
              <a:t>고객</a:t>
            </a:r>
            <a:r>
              <a:rPr lang="en-US" altLang="ko-KR" sz="1600"/>
              <a:t>]</a:t>
            </a:r>
            <a:r>
              <a:rPr lang="ko-KR" altLang="en-US" sz="1600"/>
              <a:t> 메뉴 중 </a:t>
            </a:r>
            <a:r>
              <a:rPr lang="en-US" altLang="ko-KR" sz="1600"/>
              <a:t>[</a:t>
            </a:r>
            <a:r>
              <a:rPr lang="ko-KR" altLang="en-US" sz="1600"/>
              <a:t>전자약정서</a:t>
            </a:r>
            <a:r>
              <a:rPr lang="en-US" altLang="ko-KR" sz="1600"/>
              <a:t>] </a:t>
            </a:r>
            <a:r>
              <a:rPr lang="ko-KR" altLang="en-US" sz="1600"/>
              <a:t>메뉴 내</a:t>
            </a:r>
            <a:r>
              <a:rPr lang="en-US" altLang="ko-KR" sz="1600"/>
              <a:t> </a:t>
            </a:r>
            <a:r>
              <a:rPr lang="ko-KR" altLang="en-US" sz="1600"/>
              <a:t>작성된 전자약정서 리스트 확인 가능</a:t>
            </a:r>
            <a:br>
              <a:rPr lang="en-US" altLang="ko-KR" sz="1600"/>
            </a:br>
            <a:r>
              <a:rPr lang="en-US" altLang="ko-KR" sz="1600"/>
              <a:t>22. </a:t>
            </a:r>
            <a:r>
              <a:rPr lang="ko-KR" altLang="en-US" sz="1600"/>
              <a:t>고객이 약정서 전달 요청시 </a:t>
            </a:r>
            <a:r>
              <a:rPr lang="en-US" altLang="ko-KR" sz="1600"/>
              <a:t>[pdf]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3A587E-B4CD-4283-87B4-03ED14F2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3" y="1874193"/>
            <a:ext cx="11496194" cy="45381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EA4C8F10-2442-4B88-82C9-D6F7135F4E0C}"/>
              </a:ext>
            </a:extLst>
          </p:cNvPr>
          <p:cNvGrpSpPr/>
          <p:nvPr/>
        </p:nvGrpSpPr>
        <p:grpSpPr>
          <a:xfrm>
            <a:off x="2980205" y="2280036"/>
            <a:ext cx="364203" cy="276999"/>
            <a:chOff x="1005997" y="2799433"/>
            <a:chExt cx="364203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9E0BFDB1-CF88-4C83-98E8-CDE6BA09B9D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89D0ED-1B2B-4EB5-9381-F6391CEA5020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73EDE687-9DA8-4753-A680-B1B2E69EBCBB}"/>
              </a:ext>
            </a:extLst>
          </p:cNvPr>
          <p:cNvGrpSpPr/>
          <p:nvPr/>
        </p:nvGrpSpPr>
        <p:grpSpPr>
          <a:xfrm>
            <a:off x="10498605" y="4947036"/>
            <a:ext cx="364203" cy="276999"/>
            <a:chOff x="1005997" y="2799433"/>
            <a:chExt cx="364203" cy="27699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915FB9-AF0E-401A-BFDE-BED6AA30E14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EC297F-881B-4F79-8D28-CA998868F57F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37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2D1DE3D-1099-4475-97F3-75F372328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4"/>
          <a:stretch/>
        </p:blipFill>
        <p:spPr>
          <a:xfrm>
            <a:off x="5302413" y="1227667"/>
            <a:ext cx="6442769" cy="5302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45675"/>
            <a:ext cx="5210081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23. </a:t>
            </a:r>
            <a:r>
              <a:rPr lang="ko-KR" altLang="en-US" sz="1600"/>
              <a:t>약정서 화면에서 마우스 우클릭 후 </a:t>
            </a:r>
            <a:r>
              <a:rPr lang="en-US" altLang="ko-KR" sz="1600"/>
              <a:t>‘</a:t>
            </a:r>
            <a:r>
              <a:rPr lang="ko-KR" altLang="en-US" sz="1600"/>
              <a:t>인쇄</a:t>
            </a:r>
            <a:r>
              <a:rPr lang="en-US" altLang="ko-KR" sz="1600"/>
              <a:t>’</a:t>
            </a:r>
            <a:r>
              <a:rPr lang="ko-KR" altLang="en-US" sz="1600"/>
              <a:t> 메뉴 클릭</a:t>
            </a:r>
            <a:endParaRPr lang="en-US" altLang="ko-KR" sz="160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A67468-8B3A-4227-A0F9-B62A3918FF90}"/>
              </a:ext>
            </a:extLst>
          </p:cNvPr>
          <p:cNvGrpSpPr/>
          <p:nvPr/>
        </p:nvGrpSpPr>
        <p:grpSpPr>
          <a:xfrm>
            <a:off x="8214508" y="3270637"/>
            <a:ext cx="364203" cy="276999"/>
            <a:chOff x="1005997" y="2799433"/>
            <a:chExt cx="364203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209543A-551F-4C2C-9BCD-E9C9CFE9ED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3532B2-8526-4BC7-98A2-0DB309335035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424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3860"/>
            <a:ext cx="8326318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24. ‘PDF</a:t>
            </a:r>
            <a:r>
              <a:rPr lang="ko-KR" altLang="en-US" sz="1600"/>
              <a:t>로 저장</a:t>
            </a:r>
            <a:r>
              <a:rPr lang="en-US" altLang="ko-KR" sz="1600"/>
              <a:t>‘ </a:t>
            </a:r>
            <a:r>
              <a:rPr lang="ko-KR" altLang="en-US" sz="1600"/>
              <a:t>선택</a:t>
            </a:r>
            <a:br>
              <a:rPr lang="en-US" altLang="ko-KR" sz="1600"/>
            </a:br>
            <a:r>
              <a:rPr lang="en-US" altLang="ko-KR" sz="1600"/>
              <a:t>25. ‘</a:t>
            </a:r>
            <a:r>
              <a:rPr lang="ko-KR" altLang="en-US" sz="1600"/>
              <a:t>설정 더보기</a:t>
            </a:r>
            <a:r>
              <a:rPr lang="en-US" altLang="ko-KR" sz="1600"/>
              <a:t>’</a:t>
            </a:r>
            <a:r>
              <a:rPr lang="ko-KR" altLang="en-US" sz="1600"/>
              <a:t> </a:t>
            </a:r>
            <a:r>
              <a:rPr lang="en-US" altLang="ko-KR" sz="1600"/>
              <a:t>&gt; ‘</a:t>
            </a:r>
            <a:r>
              <a:rPr lang="ko-KR" altLang="en-US" sz="1600"/>
              <a:t>머리글과 바닥글</a:t>
            </a:r>
            <a:r>
              <a:rPr lang="en-US" altLang="ko-KR" sz="1600"/>
              <a:t>’ </a:t>
            </a:r>
            <a:r>
              <a:rPr lang="ko-KR" altLang="en-US" sz="1600"/>
              <a:t>체크박스 해제하여 파일 내 인쇄 일시 및 </a:t>
            </a:r>
            <a:r>
              <a:rPr lang="en-US" altLang="ko-KR" sz="1600"/>
              <a:t>URL</a:t>
            </a:r>
            <a:r>
              <a:rPr lang="ko-KR" altLang="en-US" sz="1600"/>
              <a:t> 삭제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A8B4F1E-A4B3-47B6-BDD4-81464347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1765052"/>
            <a:ext cx="4546922" cy="33278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05A67468-8B3A-4227-A0F9-B62A3918FF90}"/>
              </a:ext>
            </a:extLst>
          </p:cNvPr>
          <p:cNvGrpSpPr/>
          <p:nvPr/>
        </p:nvGrpSpPr>
        <p:grpSpPr>
          <a:xfrm>
            <a:off x="3405442" y="1903022"/>
            <a:ext cx="364203" cy="276999"/>
            <a:chOff x="1005997" y="2799433"/>
            <a:chExt cx="364203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209543A-551F-4C2C-9BCD-E9C9CFE9ED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3532B2-8526-4BC7-98A2-0DB309335035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B689A5CA-A515-4E8C-B500-FA8445C6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259" y="2683134"/>
            <a:ext cx="5417834" cy="39653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5AA99052-C3B3-48CC-8F57-552B88B52CD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86452" y="3354406"/>
            <a:ext cx="3271891" cy="1929345"/>
          </a:xfrm>
          <a:prstGeom prst="bentConnector3">
            <a:avLst>
              <a:gd name="adj1" fmla="val 80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6C371D63-7666-42F8-B728-6DB435377BC5}"/>
              </a:ext>
            </a:extLst>
          </p:cNvPr>
          <p:cNvCxnSpPr>
            <a:cxnSpLocks/>
          </p:cNvCxnSpPr>
          <p:nvPr/>
        </p:nvCxnSpPr>
        <p:spPr>
          <a:xfrm flipV="1">
            <a:off x="4255491" y="6066467"/>
            <a:ext cx="2286069" cy="502398"/>
          </a:xfrm>
          <a:prstGeom prst="bentConnector3">
            <a:avLst>
              <a:gd name="adj1" fmla="val 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DF375B99-D189-414F-8727-948D70FF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999" y="2093929"/>
            <a:ext cx="4691383" cy="34528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F74ED783-D480-4BB9-9137-1EB45115D882}"/>
              </a:ext>
            </a:extLst>
          </p:cNvPr>
          <p:cNvGrpSpPr/>
          <p:nvPr/>
        </p:nvGrpSpPr>
        <p:grpSpPr>
          <a:xfrm>
            <a:off x="6177357" y="5733746"/>
            <a:ext cx="364203" cy="276999"/>
            <a:chOff x="1005997" y="2799433"/>
            <a:chExt cx="364203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5FE0BE9A-793D-423A-B9E3-20D2C3B521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BC4406-ADCE-4B97-9AD0-872CE9EE7218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B7B9915-C69D-4FBA-84FD-8B9081117ABC}"/>
              </a:ext>
            </a:extLst>
          </p:cNvPr>
          <p:cNvGrpSpPr/>
          <p:nvPr/>
        </p:nvGrpSpPr>
        <p:grpSpPr>
          <a:xfrm>
            <a:off x="10327677" y="5047369"/>
            <a:ext cx="364203" cy="276999"/>
            <a:chOff x="1005997" y="2799433"/>
            <a:chExt cx="364203" cy="276999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C989A55-68D3-4878-8953-C62E1B1536B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4D9ED6-A328-43B9-BCF2-CE1D2D43EA39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966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21058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전자약정서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41609"/>
            <a:ext cx="8762335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26. PC</a:t>
            </a:r>
            <a:r>
              <a:rPr lang="ko-KR" altLang="en-US" sz="1600"/>
              <a:t>에 저장 후 카카오톡 채널 또는 개인 카카오톡 등 파일 전달 수단을 통해 고객에게 전달</a:t>
            </a:r>
            <a:br>
              <a:rPr lang="en-US" altLang="ko-KR" sz="1600"/>
            </a:br>
            <a:r>
              <a:rPr lang="en-US" altLang="ko-KR" sz="1600">
                <a:solidFill>
                  <a:srgbClr val="FF0000"/>
                </a:solidFill>
              </a:rPr>
              <a:t>     </a:t>
            </a:r>
            <a:r>
              <a:rPr lang="ko-KR" altLang="en-US" sz="1600">
                <a:solidFill>
                  <a:srgbClr val="FF0000"/>
                </a:solidFill>
              </a:rPr>
              <a:t>고객이 알아볼 수 있도록 파일명 적절히 수정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A50AA09-D296-42E9-99CC-46224A0C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767510"/>
            <a:ext cx="6964006" cy="3890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A4B138F-4DB9-477A-A07C-5362B74FF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7" y="2360108"/>
            <a:ext cx="7434263" cy="41407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501D30A-A571-44A8-BF99-C174C0BDD63E}"/>
              </a:ext>
            </a:extLst>
          </p:cNvPr>
          <p:cNvGrpSpPr/>
          <p:nvPr/>
        </p:nvGrpSpPr>
        <p:grpSpPr>
          <a:xfrm>
            <a:off x="2115805" y="4291959"/>
            <a:ext cx="364203" cy="276999"/>
            <a:chOff x="1005997" y="2799433"/>
            <a:chExt cx="364203" cy="276999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34F999-9DF9-4596-A8CF-10977B3DB3D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D5A7FB-734F-4400-B4F1-85A01158B5A8}"/>
                </a:ext>
              </a:extLst>
            </p:cNvPr>
            <p:cNvSpPr txBox="1"/>
            <p:nvPr/>
          </p:nvSpPr>
          <p:spPr>
            <a:xfrm>
              <a:off x="1005997" y="2799433"/>
              <a:ext cx="3642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4E744378-F3B5-4EE6-AB06-C1B545AB2A1F}"/>
              </a:ext>
            </a:extLst>
          </p:cNvPr>
          <p:cNvCxnSpPr>
            <a:cxnSpLocks/>
          </p:cNvCxnSpPr>
          <p:nvPr/>
        </p:nvCxnSpPr>
        <p:spPr>
          <a:xfrm>
            <a:off x="2144383" y="4636408"/>
            <a:ext cx="3151523" cy="80010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16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DB45061-6361-4BDE-B5AB-83C1E911C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/>
          <a:stretch/>
        </p:blipFill>
        <p:spPr>
          <a:xfrm>
            <a:off x="3649972" y="1710267"/>
            <a:ext cx="4892056" cy="50207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노쇼 고객 처리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1"/>
            <a:ext cx="4782078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고객 예약 후 노쇼 시 </a:t>
            </a:r>
            <a:r>
              <a:rPr lang="en-US" altLang="ko-KR" sz="1600"/>
              <a:t>‘</a:t>
            </a:r>
            <a:r>
              <a:rPr lang="ko-KR" altLang="en-US" sz="1600"/>
              <a:t>노쇼</a:t>
            </a:r>
            <a:r>
              <a:rPr lang="en-US" altLang="ko-KR" sz="1600"/>
              <a:t>’</a:t>
            </a:r>
            <a:r>
              <a:rPr lang="ko-KR" altLang="en-US" sz="1600"/>
              <a:t> 관련된 관리를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보유하고 있는 선불권으로 차감</a:t>
            </a:r>
            <a:br>
              <a:rPr lang="en-US" altLang="ko-KR" sz="1600"/>
            </a:br>
            <a:r>
              <a:rPr lang="en-US" altLang="ko-KR" sz="1600"/>
              <a:t>3. ‘</a:t>
            </a:r>
            <a:r>
              <a:rPr lang="ko-KR" altLang="en-US" sz="1600"/>
              <a:t>결제완료</a:t>
            </a:r>
            <a:r>
              <a:rPr lang="en-US" altLang="ko-KR" sz="1600"/>
              <a:t>’</a:t>
            </a:r>
            <a:r>
              <a:rPr lang="ko-KR" altLang="en-US" sz="1600"/>
              <a:t> 버튼 클릭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C88ACDE-CE17-41C3-B7DB-44054F479ADD}"/>
              </a:ext>
            </a:extLst>
          </p:cNvPr>
          <p:cNvGrpSpPr/>
          <p:nvPr/>
        </p:nvGrpSpPr>
        <p:grpSpPr>
          <a:xfrm>
            <a:off x="6028267" y="3772042"/>
            <a:ext cx="274435" cy="276999"/>
            <a:chOff x="1050881" y="2799433"/>
            <a:chExt cx="274435" cy="27699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C61B6D2-0A73-4CE9-BE69-9E8E1B8CB8B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6FEB7-3EB8-4738-AE5E-14B6877E1EC0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07CA9DA-AA59-42AB-BF33-99D63D1B29C6}"/>
              </a:ext>
            </a:extLst>
          </p:cNvPr>
          <p:cNvGrpSpPr/>
          <p:nvPr/>
        </p:nvGrpSpPr>
        <p:grpSpPr>
          <a:xfrm>
            <a:off x="7010400" y="5321442"/>
            <a:ext cx="274434" cy="276999"/>
            <a:chOff x="1050881" y="2799433"/>
            <a:chExt cx="274434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8689670-13EC-4EF4-BF0B-3A88CFD0F05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7DD49-02DA-4EC3-922E-BDCBE00EA3D2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9E6EA8F-A304-4F62-B584-D8B4EC85145E}"/>
              </a:ext>
            </a:extLst>
          </p:cNvPr>
          <p:cNvGrpSpPr/>
          <p:nvPr/>
        </p:nvGrpSpPr>
        <p:grpSpPr>
          <a:xfrm>
            <a:off x="4599976" y="6429259"/>
            <a:ext cx="274434" cy="276999"/>
            <a:chOff x="1050881" y="2799433"/>
            <a:chExt cx="274434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6EE0D9A-0F20-4E0F-B17A-08C43A4EB48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86457F-C1C3-4AD9-B03D-85BE9574CE6C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040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노쇼 고객 처리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54142"/>
            <a:ext cx="280397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차감한 예약건 선택</a:t>
            </a:r>
            <a:br>
              <a:rPr lang="en-US" altLang="ko-KR" sz="1600"/>
            </a:br>
            <a:r>
              <a:rPr lang="en-US" altLang="ko-KR" sz="1600"/>
              <a:t>5. ‘</a:t>
            </a:r>
            <a:r>
              <a:rPr lang="ko-KR" altLang="en-US" sz="1600"/>
              <a:t>시술완료</a:t>
            </a:r>
            <a:r>
              <a:rPr lang="en-US" altLang="ko-KR" sz="1600"/>
              <a:t>’</a:t>
            </a:r>
            <a:r>
              <a:rPr lang="ko-KR" altLang="en-US" sz="1600"/>
              <a:t>를 </a:t>
            </a:r>
            <a:r>
              <a:rPr lang="en-US" altLang="ko-KR" sz="1600"/>
              <a:t>‘</a:t>
            </a:r>
            <a:r>
              <a:rPr lang="ko-KR" altLang="en-US" sz="1600"/>
              <a:t>노쇼</a:t>
            </a:r>
            <a:r>
              <a:rPr lang="en-US" altLang="ko-KR" sz="1600"/>
              <a:t>’</a:t>
            </a:r>
            <a:r>
              <a:rPr lang="ko-KR" altLang="en-US" sz="1600"/>
              <a:t>로 변경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5F8C85-9573-4A4D-AE87-D92E2659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2008187"/>
            <a:ext cx="6229350" cy="4772025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91B1019-CA44-4606-9113-2F32BF75BB43}"/>
              </a:ext>
            </a:extLst>
          </p:cNvPr>
          <p:cNvGrpSpPr/>
          <p:nvPr/>
        </p:nvGrpSpPr>
        <p:grpSpPr>
          <a:xfrm>
            <a:off x="3837976" y="4744392"/>
            <a:ext cx="274434" cy="276999"/>
            <a:chOff x="1050881" y="2799433"/>
            <a:chExt cx="274434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9178A6FB-DB5A-40BF-BA45-A3D7E556652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C19EB5-16BA-4D26-AC82-57C509D26E68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8EAF930-2AFB-4C41-BFB1-7D9583624A17}"/>
              </a:ext>
            </a:extLst>
          </p:cNvPr>
          <p:cNvGrpSpPr/>
          <p:nvPr/>
        </p:nvGrpSpPr>
        <p:grpSpPr>
          <a:xfrm>
            <a:off x="5421242" y="4651258"/>
            <a:ext cx="274434" cy="276999"/>
            <a:chOff x="1050881" y="2799433"/>
            <a:chExt cx="274434" cy="276999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873F670-2C3E-4E35-B6E4-E8CB101932D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E32334-2A83-45C3-85D4-A0DE6897F8AB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079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매출 유형 수정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624722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선불권 판매시 매출 유형을 잘못 선택하고 넣어줬을 경우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2. [</a:t>
            </a:r>
            <a:r>
              <a:rPr lang="ko-KR" altLang="en-US" sz="1600"/>
              <a:t>고객상세</a:t>
            </a:r>
            <a:r>
              <a:rPr lang="en-US" altLang="ko-KR" sz="1600"/>
              <a:t>]</a:t>
            </a:r>
            <a:r>
              <a:rPr lang="ko-KR" altLang="en-US" sz="1600"/>
              <a:t>에서 넣어줬던 선불권 판매건 클릭 후 매출 유형 변경</a:t>
            </a:r>
            <a:endParaRPr lang="en-US" altLang="ko-KR" sz="16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3C661C-CB3A-4FEB-9DC8-625634C98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0"/>
          <a:stretch/>
        </p:blipFill>
        <p:spPr>
          <a:xfrm>
            <a:off x="330544" y="2048934"/>
            <a:ext cx="3337268" cy="46122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013D4B-DDED-41A7-BE04-16764F4B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68" y="2182550"/>
            <a:ext cx="8060959" cy="42973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330544" y="5416204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411FCB1E-564D-4713-A3ED-C89C882CF24A}"/>
              </a:ext>
            </a:extLst>
          </p:cNvPr>
          <p:cNvCxnSpPr>
            <a:cxnSpLocks/>
          </p:cNvCxnSpPr>
          <p:nvPr/>
        </p:nvCxnSpPr>
        <p:spPr>
          <a:xfrm>
            <a:off x="8431823" y="3622431"/>
            <a:ext cx="1796568" cy="700159"/>
          </a:xfrm>
          <a:prstGeom prst="bentConnector3">
            <a:avLst>
              <a:gd name="adj1" fmla="val 57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10091173" y="3972510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42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69A47A3-B072-4C62-9D16-1462FDDA3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28"/>
          <a:stretch/>
        </p:blipFill>
        <p:spPr>
          <a:xfrm>
            <a:off x="5243864" y="1089792"/>
            <a:ext cx="6642813" cy="39298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7191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/>
              <a:t>COD </a:t>
            </a:r>
            <a:r>
              <a:rPr lang="ko-KR" altLang="en-US" sz="1600" b="1"/>
              <a:t>후 선불권 구매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28157"/>
            <a:ext cx="5069658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COD </a:t>
            </a:r>
            <a:r>
              <a:rPr lang="ko-KR" altLang="en-US" sz="1600"/>
              <a:t>선불권 결제일에 </a:t>
            </a:r>
            <a:r>
              <a:rPr lang="en-US" altLang="ko-KR" sz="1600"/>
              <a:t>COD </a:t>
            </a:r>
            <a:r>
              <a:rPr lang="ko-KR" altLang="en-US" sz="1600"/>
              <a:t>선불권 판매 금액 입력</a:t>
            </a:r>
            <a:br>
              <a:rPr lang="en-US" altLang="ko-KR" sz="1600"/>
            </a:br>
            <a:r>
              <a:rPr lang="en-US" altLang="ko-KR" sz="1600"/>
              <a:t>5. </a:t>
            </a:r>
            <a:r>
              <a:rPr lang="ko-KR" altLang="en-US" sz="1600"/>
              <a:t>차액 결제일에 차액 선불권 판매 금액 입력</a:t>
            </a:r>
            <a:endParaRPr lang="en-US" altLang="ko-KR" sz="1600">
              <a:solidFill>
                <a:srgbClr val="FF0000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B3400FD-E734-4357-A216-BFCF31458388}"/>
              </a:ext>
            </a:extLst>
          </p:cNvPr>
          <p:cNvGrpSpPr/>
          <p:nvPr/>
        </p:nvGrpSpPr>
        <p:grpSpPr>
          <a:xfrm>
            <a:off x="6571552" y="4317220"/>
            <a:ext cx="274435" cy="276999"/>
            <a:chOff x="1050881" y="2799433"/>
            <a:chExt cx="274435" cy="2769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213C395A-3609-4048-B61A-2DD0FD441C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B7F9A3-44C9-41D0-A40C-1C458146A588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5A9C283-7CF1-475B-8F1B-BA07AC7F12A7}"/>
              </a:ext>
            </a:extLst>
          </p:cNvPr>
          <p:cNvGrpSpPr/>
          <p:nvPr/>
        </p:nvGrpSpPr>
        <p:grpSpPr>
          <a:xfrm>
            <a:off x="6607170" y="3054733"/>
            <a:ext cx="274435" cy="276999"/>
            <a:chOff x="1050881" y="2799433"/>
            <a:chExt cx="274435" cy="276999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B7C80FE3-5A74-462D-B00D-9E1AE1B9D04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193A81-8AC1-4B8D-9DEF-7E5C40052C6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8EB28A56-E2AC-40DB-B530-039D11F9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418178"/>
            <a:ext cx="10210800" cy="1181100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C8D2673A-035C-4099-918A-48BD124BE337}"/>
              </a:ext>
            </a:extLst>
          </p:cNvPr>
          <p:cNvGrpSpPr/>
          <p:nvPr/>
        </p:nvGrpSpPr>
        <p:grpSpPr>
          <a:xfrm>
            <a:off x="2916434" y="5870228"/>
            <a:ext cx="274435" cy="276999"/>
            <a:chOff x="1050881" y="2799433"/>
            <a:chExt cx="274435" cy="27699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F4DC9E36-8C09-4254-AAC6-D8FA9AEE0F8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FD6B8C-FFCD-47E9-80B8-56FC693D5E4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926D8F4-5A61-4784-BD63-AF732D91605E}"/>
              </a:ext>
            </a:extLst>
          </p:cNvPr>
          <p:cNvGrpSpPr/>
          <p:nvPr/>
        </p:nvGrpSpPr>
        <p:grpSpPr>
          <a:xfrm>
            <a:off x="2916435" y="6346892"/>
            <a:ext cx="274435" cy="276999"/>
            <a:chOff x="1050881" y="2799433"/>
            <a:chExt cx="274435" cy="27699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1228CD1-646E-4116-9C5F-E89449EA68A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A4AE0B-2815-4BE7-A894-AD75CFC2373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570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0BCA38-1015-4A10-B301-D1D73F5D6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4" y="1465059"/>
            <a:ext cx="5940965" cy="49641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5965095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고객상세</a:t>
            </a:r>
            <a:r>
              <a:rPr lang="en-US" altLang="ko-KR" sz="1600"/>
              <a:t>] </a:t>
            </a:r>
            <a:r>
              <a:rPr lang="ko-KR" altLang="en-US" sz="1600"/>
              <a:t>페이지 </a:t>
            </a:r>
            <a:r>
              <a:rPr lang="en-US" altLang="ko-KR" sz="1600"/>
              <a:t>&gt;</a:t>
            </a:r>
            <a:r>
              <a:rPr lang="ko-KR" altLang="en-US" sz="1600"/>
              <a:t> </a:t>
            </a:r>
            <a:r>
              <a:rPr lang="en-US" altLang="ko-KR" sz="1600"/>
              <a:t>[</a:t>
            </a:r>
            <a:r>
              <a:rPr lang="ko-KR" altLang="en-US" sz="1600"/>
              <a:t>보유내역</a:t>
            </a:r>
            <a:r>
              <a:rPr lang="en-US" altLang="ko-KR" sz="1600"/>
              <a:t>] </a:t>
            </a:r>
            <a:r>
              <a:rPr lang="ko-KR" altLang="en-US" sz="1600"/>
              <a:t>페이지 </a:t>
            </a:r>
            <a:r>
              <a:rPr lang="en-US" altLang="ko-KR" sz="1600"/>
              <a:t>&gt; [</a:t>
            </a:r>
            <a:r>
              <a:rPr lang="ko-KR" altLang="en-US" sz="1600"/>
              <a:t>선불권 판매</a:t>
            </a:r>
            <a:r>
              <a:rPr lang="en-US" altLang="ko-KR" sz="1600"/>
              <a:t>] </a:t>
            </a:r>
            <a:r>
              <a:rPr lang="ko-KR" altLang="en-US" sz="1600"/>
              <a:t>메뉴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평소와 동일한 방법으로 고객에게 선불권 부여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294927" y="402090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BF4AAB18-03D4-450E-9BA4-7676D5A1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033" y="242530"/>
            <a:ext cx="3222949" cy="62314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6714502" y="384003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156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C984BD-BE17-4133-BBAE-08EC728E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5" y="1905000"/>
            <a:ext cx="5426824" cy="45242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6239209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고객상세</a:t>
            </a:r>
            <a:r>
              <a:rPr lang="en-US" altLang="ko-KR" sz="1600"/>
              <a:t>] </a:t>
            </a:r>
            <a:r>
              <a:rPr lang="ko-KR" altLang="en-US" sz="1600"/>
              <a:t>페이지 </a:t>
            </a:r>
            <a:r>
              <a:rPr lang="en-US" altLang="ko-KR" sz="1600"/>
              <a:t>&gt;</a:t>
            </a:r>
            <a:r>
              <a:rPr lang="ko-KR" altLang="en-US" sz="1600"/>
              <a:t> </a:t>
            </a:r>
            <a:r>
              <a:rPr lang="en-US" altLang="ko-KR" sz="1600"/>
              <a:t>[</a:t>
            </a:r>
            <a:r>
              <a:rPr lang="ko-KR" altLang="en-US" sz="1600"/>
              <a:t>보유내역</a:t>
            </a:r>
            <a:r>
              <a:rPr lang="en-US" altLang="ko-KR" sz="1600"/>
              <a:t>] </a:t>
            </a:r>
            <a:r>
              <a:rPr lang="ko-KR" altLang="en-US" sz="1600"/>
              <a:t>페이지에서 부여한 선불권 클릭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클릭 후 나오는 창에서 </a:t>
            </a:r>
            <a:r>
              <a:rPr lang="en-US" altLang="ko-KR" sz="1600"/>
              <a:t>[</a:t>
            </a:r>
            <a:r>
              <a:rPr lang="ko-KR" altLang="en-US" sz="1600"/>
              <a:t>공유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1175349" y="4655909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C5081F1F-0BE3-48CA-B4F0-C46668E6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90" y="1905000"/>
            <a:ext cx="5473194" cy="4520599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7171702" y="5472470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05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C89F05B-482E-47A0-A140-CBE15CDD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964" y="1667040"/>
            <a:ext cx="5772024" cy="47622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DDA7C3B-2122-4575-9EA9-DD51B7E2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4" y="1667040"/>
            <a:ext cx="5688353" cy="469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11803231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선불권을 동반으로 사용할 고객을 지정하는 창으로</a:t>
            </a:r>
            <a:r>
              <a:rPr lang="en-US" altLang="ko-KR" sz="1600"/>
              <a:t>, </a:t>
            </a:r>
            <a:r>
              <a:rPr lang="ko-KR" altLang="en-US" sz="1600"/>
              <a:t>동반 지정할 고객의 이름 또는 전화번호 입력</a:t>
            </a:r>
            <a:r>
              <a:rPr lang="en-US" altLang="ko-KR" sz="1600"/>
              <a:t> </a:t>
            </a:r>
            <a:r>
              <a:rPr lang="ko-KR" altLang="en-US" sz="1600"/>
              <a:t>후 검색 버튼 클릭 </a:t>
            </a:r>
            <a:r>
              <a:rPr lang="en-US" altLang="ko-KR" sz="1600"/>
              <a:t>or </a:t>
            </a:r>
            <a:r>
              <a:rPr lang="ko-KR" altLang="en-US" sz="1600"/>
              <a:t>엔터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스크롤을 아래로 내려 찾고자 하는 고객이 맞는지 확인 후</a:t>
            </a:r>
            <a:r>
              <a:rPr lang="en-US" altLang="ko-KR" sz="1600"/>
              <a:t>, [</a:t>
            </a:r>
            <a:r>
              <a:rPr lang="ko-KR" altLang="en-US" sz="1600"/>
              <a:t>선택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1853892" y="4327886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9888776" y="4376284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801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E208B2-5AAF-490F-96ED-FBC3B39D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527" y="2023532"/>
            <a:ext cx="5693805" cy="469899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C0E2973-F9E7-40BB-8797-EA0A6538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7" y="2023533"/>
            <a:ext cx="5689187" cy="4698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388688"/>
            <a:ext cx="7899920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스크롤을 더 내려 최종적으로 동반으로 지정된 고객 확인 후 </a:t>
            </a:r>
            <a:r>
              <a:rPr lang="en-US" altLang="ko-KR" sz="1600"/>
              <a:t>[</a:t>
            </a:r>
            <a:r>
              <a:rPr lang="ko-KR" altLang="en-US" sz="1600"/>
              <a:t>공유하기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클릭 후 스크롤 가장 위 </a:t>
            </a:r>
            <a:r>
              <a:rPr lang="en-US" altLang="ko-KR" sz="1600"/>
              <a:t>‘</a:t>
            </a:r>
            <a:r>
              <a:rPr lang="ko-KR" altLang="en-US" sz="1600"/>
              <a:t>공유된 고객</a:t>
            </a:r>
            <a:r>
              <a:rPr lang="en-US" altLang="ko-KR" sz="1600"/>
              <a:t>‘ </a:t>
            </a:r>
            <a:r>
              <a:rPr lang="ko-KR" altLang="en-US" sz="1600"/>
              <a:t>목록에 동반 설정한 고객 목록 출력</a:t>
            </a:r>
            <a:r>
              <a:rPr lang="en-US" altLang="ko-KR" sz="1600"/>
              <a:t>.</a:t>
            </a:r>
            <a:br>
              <a:rPr lang="en-US" altLang="ko-KR" sz="1600"/>
            </a:br>
            <a:r>
              <a:rPr lang="en-US" altLang="ko-KR" sz="1600"/>
              <a:t>3.</a:t>
            </a:r>
            <a:r>
              <a:rPr lang="ko-KR" altLang="en-US" sz="1600"/>
              <a:t>이상 없으면 </a:t>
            </a:r>
            <a:r>
              <a:rPr lang="en-US" altLang="ko-KR" sz="1600"/>
              <a:t>[</a:t>
            </a:r>
            <a:r>
              <a:rPr lang="ko-KR" altLang="en-US" sz="1600"/>
              <a:t>닫기</a:t>
            </a:r>
            <a:r>
              <a:rPr lang="en-US" altLang="ko-KR" sz="1600"/>
              <a:t>] </a:t>
            </a:r>
            <a:r>
              <a:rPr lang="ko-KR" altLang="en-US" sz="1600"/>
              <a:t>클릭하여 동반 설정 종료</a:t>
            </a:r>
            <a:r>
              <a:rPr lang="en-US" altLang="ko-KR" sz="1600"/>
              <a:t>.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3371717" y="5339083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7255642" y="3919084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64ED19A-B381-4968-9BA7-0B4979A8D223}"/>
              </a:ext>
            </a:extLst>
          </p:cNvPr>
          <p:cNvGrpSpPr/>
          <p:nvPr/>
        </p:nvGrpSpPr>
        <p:grpSpPr>
          <a:xfrm>
            <a:off x="9837975" y="5313682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696D886-EDDF-4E39-93CE-3DAD64740D4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9A9D46-CB9D-4592-B390-D9DEA055C891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577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573354"/>
            <a:ext cx="7534435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동반 고객 삭제 원할시</a:t>
            </a:r>
            <a:r>
              <a:rPr lang="en-US" altLang="ko-KR" sz="1600"/>
              <a:t>, </a:t>
            </a:r>
            <a:r>
              <a:rPr lang="ko-KR" altLang="en-US" sz="1600"/>
              <a:t>가로 스크롤을 오른쪽으로 당겨 </a:t>
            </a:r>
            <a:r>
              <a:rPr lang="en-US" altLang="ko-KR" sz="1600"/>
              <a:t>[</a:t>
            </a:r>
            <a:r>
              <a:rPr lang="ko-KR" altLang="en-US" sz="1600"/>
              <a:t>공유 취소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동반 사용할 고객 지정에 이상 없으면 </a:t>
            </a:r>
            <a:r>
              <a:rPr lang="en-US" altLang="ko-KR" sz="1600"/>
              <a:t>[</a:t>
            </a:r>
            <a:r>
              <a:rPr lang="ko-KR" altLang="en-US" sz="1600"/>
              <a:t>닫기</a:t>
            </a:r>
            <a:r>
              <a:rPr lang="en-US" altLang="ko-KR" sz="1600"/>
              <a:t>] </a:t>
            </a:r>
            <a:r>
              <a:rPr lang="ko-KR" altLang="en-US" sz="1600"/>
              <a:t>클릭하여 선불권 동반 설정 종료</a:t>
            </a:r>
            <a:r>
              <a:rPr lang="en-US" altLang="ko-KR" sz="160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787AA5-B367-4D05-97FA-CAA4B2FE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7" y="2023532"/>
            <a:ext cx="5678941" cy="4698999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EF075B65-6048-4988-90A2-94D3F5FF6B3E}"/>
              </a:ext>
            </a:extLst>
          </p:cNvPr>
          <p:cNvGrpSpPr/>
          <p:nvPr/>
        </p:nvGrpSpPr>
        <p:grpSpPr>
          <a:xfrm>
            <a:off x="4103140" y="3849415"/>
            <a:ext cx="274435" cy="276999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5D8AECA-D054-4CE1-80E1-8F476B33405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B2CCDC-3C51-45FC-84BE-5F614EFEDD0B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64ED19A-B381-4968-9BA7-0B4979A8D223}"/>
              </a:ext>
            </a:extLst>
          </p:cNvPr>
          <p:cNvGrpSpPr/>
          <p:nvPr/>
        </p:nvGrpSpPr>
        <p:grpSpPr>
          <a:xfrm>
            <a:off x="4341958" y="5285973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696D886-EDDF-4E39-93CE-3DAD64740D4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9A9D46-CB9D-4592-B390-D9DEA055C891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3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A814594-6F01-4C00-AE74-8DBDC3F5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5" y="1623775"/>
            <a:ext cx="6030849" cy="5022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613408"/>
            <a:ext cx="7595349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실제 선불권을 구매한 고객 본인 제외</a:t>
            </a:r>
            <a:r>
              <a:rPr lang="en-US" altLang="ko-KR" sz="1600"/>
              <a:t>, </a:t>
            </a:r>
            <a:r>
              <a:rPr lang="ko-KR" altLang="en-US" sz="1600"/>
              <a:t>총 </a:t>
            </a:r>
            <a:r>
              <a:rPr lang="en-US" altLang="ko-KR" sz="1600"/>
              <a:t>5</a:t>
            </a:r>
            <a:r>
              <a:rPr lang="ko-KR" altLang="en-US" sz="1600"/>
              <a:t>명까지 선불권 동반 사용 설정 가능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1551384" y="3211268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39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506390"/>
            <a:ext cx="6604693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동반 사용 지정된 고객은 선불권 실 보유금액이 </a:t>
            </a:r>
            <a:r>
              <a:rPr lang="en-US" altLang="ko-KR" sz="1600"/>
              <a:t>0</a:t>
            </a:r>
            <a:r>
              <a:rPr lang="ko-KR" altLang="en-US" sz="1600"/>
              <a:t>원이나</a:t>
            </a:r>
            <a:r>
              <a:rPr lang="en-US" altLang="ko-KR" sz="1600"/>
              <a:t>,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예약 후 결제입력</a:t>
            </a:r>
            <a:r>
              <a:rPr lang="en-US" altLang="ko-KR" sz="1600"/>
              <a:t>(=</a:t>
            </a:r>
            <a:r>
              <a:rPr lang="ko-KR" altLang="en-US" sz="1600"/>
              <a:t>차감</a:t>
            </a:r>
            <a:r>
              <a:rPr lang="en-US" altLang="ko-KR" sz="1600"/>
              <a:t>)</a:t>
            </a:r>
            <a:r>
              <a:rPr lang="ko-KR" altLang="en-US" sz="1600"/>
              <a:t>시 동반 지정된 선불권으로 차감 가능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동반 지정된 고객이 선불권 사용시 해당 고객에게 차감 알림톡 발송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08AFD9-56A9-4282-B9BB-9EE5B4BD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0" y="2079388"/>
            <a:ext cx="5490407" cy="45521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1090682" y="2603854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EC598CD-134D-4F44-B9EB-3CCCEADA7586}"/>
              </a:ext>
            </a:extLst>
          </p:cNvPr>
          <p:cNvGrpSpPr/>
          <p:nvPr/>
        </p:nvGrpSpPr>
        <p:grpSpPr>
          <a:xfrm>
            <a:off x="3994749" y="5008386"/>
            <a:ext cx="274435" cy="276999"/>
            <a:chOff x="1050881" y="2799433"/>
            <a:chExt cx="274435" cy="276999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4BA074B4-D567-447A-95E2-E9B595CE78E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F5D344-945F-40EA-895C-A7CFF1A42869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0125521-AA65-4DB5-84BD-208375CA8B7F}"/>
              </a:ext>
            </a:extLst>
          </p:cNvPr>
          <p:cNvGrpSpPr/>
          <p:nvPr/>
        </p:nvGrpSpPr>
        <p:grpSpPr>
          <a:xfrm>
            <a:off x="1573282" y="4460454"/>
            <a:ext cx="274435" cy="276999"/>
            <a:chOff x="1050881" y="2799433"/>
            <a:chExt cx="274435" cy="27699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7B9307E6-90CB-4B53-8E15-CD2F72F88B82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5B6799-1C44-4AEE-A859-B8C015231763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92C4332-ADEB-4104-87A4-017557F8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06" y="2045521"/>
            <a:ext cx="2514600" cy="329565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061643B9-8628-4856-9839-A4C4B888057C}"/>
              </a:ext>
            </a:extLst>
          </p:cNvPr>
          <p:cNvGrpSpPr/>
          <p:nvPr/>
        </p:nvGrpSpPr>
        <p:grpSpPr>
          <a:xfrm>
            <a:off x="6096000" y="1768522"/>
            <a:ext cx="274435" cy="276999"/>
            <a:chOff x="1050881" y="2799433"/>
            <a:chExt cx="274435" cy="276999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587EAC3C-9D50-471E-BE6F-7E1CC06E8AA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39BC18-A29B-431D-90D6-C26218DF045F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901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D53AB3-DCFB-413D-AD3A-DD6F9244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950" y="1867143"/>
            <a:ext cx="5786102" cy="48007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CC73AA6-DD7B-4DCB-8C8C-17AD91827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1" y="1867144"/>
            <a:ext cx="5819602" cy="4800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11807"/>
            <a:ext cx="5700600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※ [</a:t>
            </a:r>
            <a:r>
              <a:rPr lang="ko-KR" altLang="en-US" sz="1600"/>
              <a:t>보유내역</a:t>
            </a:r>
            <a:r>
              <a:rPr lang="en-US" altLang="ko-KR" sz="1600"/>
              <a:t>] &gt;</a:t>
            </a:r>
            <a:r>
              <a:rPr lang="ko-KR" altLang="en-US" sz="1600"/>
              <a:t> </a:t>
            </a:r>
            <a:r>
              <a:rPr lang="en-US" altLang="ko-KR" sz="1600"/>
              <a:t>[</a:t>
            </a:r>
            <a:r>
              <a:rPr lang="ko-KR" altLang="en-US" sz="1600"/>
              <a:t>선불권 상세조회</a:t>
            </a:r>
            <a:r>
              <a:rPr lang="en-US" altLang="ko-KR" sz="1600"/>
              <a:t>] </a:t>
            </a:r>
            <a:r>
              <a:rPr lang="ko-KR" altLang="en-US" sz="1600"/>
              <a:t>페이지 내 각 메뉴별 설명</a:t>
            </a:r>
            <a:br>
              <a:rPr lang="en-US" altLang="ko-KR" sz="1600"/>
            </a:br>
            <a:r>
              <a:rPr lang="en-US" altLang="ko-KR" sz="1600"/>
              <a:t>1. </a:t>
            </a:r>
            <a:r>
              <a:rPr lang="ko-KR" altLang="en-US" sz="1600"/>
              <a:t>전체</a:t>
            </a:r>
            <a:r>
              <a:rPr lang="en-US" altLang="ko-KR" sz="1600"/>
              <a:t>: </a:t>
            </a:r>
            <a:r>
              <a:rPr lang="ko-KR" altLang="en-US" sz="1600"/>
              <a:t>우측의 구매</a:t>
            </a:r>
            <a:r>
              <a:rPr lang="en-US" altLang="ko-KR" sz="1600"/>
              <a:t>, </a:t>
            </a:r>
            <a:r>
              <a:rPr lang="ko-KR" altLang="en-US" sz="1600"/>
              <a:t>사용</a:t>
            </a:r>
            <a:r>
              <a:rPr lang="en-US" altLang="ko-KR" sz="1600"/>
              <a:t>, </a:t>
            </a:r>
            <a:r>
              <a:rPr lang="ko-KR" altLang="en-US" sz="1600"/>
              <a:t>공유사용</a:t>
            </a:r>
            <a:r>
              <a:rPr lang="en-US" altLang="ko-KR" sz="1600"/>
              <a:t>, </a:t>
            </a:r>
            <a:r>
              <a:rPr lang="ko-KR" altLang="en-US" sz="1600"/>
              <a:t>환불 내역 전체 출력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구매</a:t>
            </a:r>
            <a:r>
              <a:rPr lang="en-US" altLang="ko-KR" sz="1600"/>
              <a:t>: </a:t>
            </a:r>
            <a:r>
              <a:rPr lang="ko-KR" altLang="en-US" sz="1600"/>
              <a:t>해당 선불권이 구매된 일시와 충전금액 출력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8794DC7-1333-4F03-9DE2-32396EFD26D2}"/>
              </a:ext>
            </a:extLst>
          </p:cNvPr>
          <p:cNvGrpSpPr/>
          <p:nvPr/>
        </p:nvGrpSpPr>
        <p:grpSpPr>
          <a:xfrm>
            <a:off x="1236366" y="4377632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C849D8E-B923-4D2F-BD3F-0CF4653017A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4EB9BE-40E2-48C7-B455-E4B240CEB70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B0F6287-9872-498B-A1E6-3BE5EC6FB43E}"/>
              </a:ext>
            </a:extLst>
          </p:cNvPr>
          <p:cNvGrpSpPr/>
          <p:nvPr/>
        </p:nvGrpSpPr>
        <p:grpSpPr>
          <a:xfrm>
            <a:off x="7975832" y="4426030"/>
            <a:ext cx="274435" cy="276999"/>
            <a:chOff x="1050881" y="2799433"/>
            <a:chExt cx="274435" cy="276999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A879541B-3E18-4874-9F39-00B1C9C9702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FACFE-283B-45B7-A209-173650520E25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714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5961888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사용</a:t>
            </a:r>
            <a:r>
              <a:rPr lang="en-US" altLang="ko-KR" sz="1600"/>
              <a:t>: </a:t>
            </a:r>
            <a:r>
              <a:rPr lang="ko-KR" altLang="en-US" sz="1600"/>
              <a:t>실제 선불권을 구매한 고객 본인이 사용한 선불권 내역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공유사용</a:t>
            </a:r>
            <a:r>
              <a:rPr lang="en-US" altLang="ko-KR" sz="1600"/>
              <a:t>: </a:t>
            </a:r>
            <a:r>
              <a:rPr lang="ko-KR" altLang="en-US" sz="1600"/>
              <a:t>동반으로 지정된 고객이 사용한 선불권 내역</a:t>
            </a:r>
            <a:endParaRPr lang="en-US" altLang="ko-KR" sz="16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BCB5D01-4E79-4DF1-BC8B-D023D258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5" y="1905386"/>
            <a:ext cx="5836042" cy="4817146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1A6B4F8D-1DA0-49EF-A14C-467DAF6A61C2}"/>
              </a:ext>
            </a:extLst>
          </p:cNvPr>
          <p:cNvGrpSpPr/>
          <p:nvPr/>
        </p:nvGrpSpPr>
        <p:grpSpPr>
          <a:xfrm>
            <a:off x="2656048" y="4410629"/>
            <a:ext cx="266908" cy="269402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6CEE34E-B16A-4B6B-8CC9-232CEA6D802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2626BC-1327-4F00-B917-8576E1ACD82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4484D39A-61F4-40CB-AF99-1DE16A0B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433" y="1905385"/>
            <a:ext cx="5848100" cy="4817146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BF126BED-A0CE-4860-AA95-C364A1565778}"/>
              </a:ext>
            </a:extLst>
          </p:cNvPr>
          <p:cNvGrpSpPr/>
          <p:nvPr/>
        </p:nvGrpSpPr>
        <p:grpSpPr>
          <a:xfrm>
            <a:off x="9467953" y="4444498"/>
            <a:ext cx="274434" cy="276999"/>
            <a:chOff x="1047012" y="2799433"/>
            <a:chExt cx="282173" cy="284810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0298DD5-3105-49FE-80D3-668F374A30C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6343DB-513B-4A82-A05D-F68F28951AFF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56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3165F4F-89CF-45A2-8E0B-24CC9858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2" y="1768276"/>
            <a:ext cx="5899895" cy="4878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73023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동반 사용 설정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5756704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환불</a:t>
            </a:r>
            <a:r>
              <a:rPr lang="en-US" altLang="ko-KR" sz="1600"/>
              <a:t>: </a:t>
            </a:r>
            <a:r>
              <a:rPr lang="ko-KR" altLang="en-US" sz="1600"/>
              <a:t>해당 선불권이 환불된 일시 및 환불된 잔여금액 출력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수정</a:t>
            </a:r>
            <a:r>
              <a:rPr lang="en-US" altLang="ko-KR" sz="1600"/>
              <a:t>: </a:t>
            </a:r>
            <a:r>
              <a:rPr lang="ko-KR" altLang="en-US" sz="1600"/>
              <a:t>기존 </a:t>
            </a:r>
            <a:r>
              <a:rPr lang="en-US" altLang="ko-KR" sz="1600"/>
              <a:t>[</a:t>
            </a:r>
            <a:r>
              <a:rPr lang="ko-KR" altLang="en-US" sz="1600"/>
              <a:t>사용중지</a:t>
            </a:r>
            <a:r>
              <a:rPr lang="en-US" altLang="ko-KR" sz="1600"/>
              <a:t>]</a:t>
            </a:r>
            <a:r>
              <a:rPr lang="ko-KR" altLang="en-US" sz="1600"/>
              <a:t>와 선불권 기한 수정하는 페이지</a:t>
            </a:r>
            <a:endParaRPr lang="en-US" altLang="ko-KR" sz="160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A6B4F8D-1DA0-49EF-A14C-467DAF6A61C2}"/>
              </a:ext>
            </a:extLst>
          </p:cNvPr>
          <p:cNvGrpSpPr/>
          <p:nvPr/>
        </p:nvGrpSpPr>
        <p:grpSpPr>
          <a:xfrm>
            <a:off x="4205448" y="4309029"/>
            <a:ext cx="266908" cy="269402"/>
            <a:chOff x="1050881" y="2799433"/>
            <a:chExt cx="274435" cy="276999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86CEE34E-B16A-4B6B-8CC9-232CEA6D802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2626BC-1327-4F00-B917-8576E1ACD827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A91B3C1-0315-4107-A00B-FD332B3B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401" y="1768276"/>
            <a:ext cx="5873204" cy="487805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56657717-4988-45D1-AB85-A449F61256CB}"/>
              </a:ext>
            </a:extLst>
          </p:cNvPr>
          <p:cNvGrpSpPr/>
          <p:nvPr/>
        </p:nvGrpSpPr>
        <p:grpSpPr>
          <a:xfrm>
            <a:off x="8722886" y="5579031"/>
            <a:ext cx="274434" cy="276999"/>
            <a:chOff x="1047012" y="2799433"/>
            <a:chExt cx="282173" cy="28481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9027FF35-7EB1-4F54-9DED-5CA290E5078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C88674-B9F6-463A-9FD6-087F3C8EE824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69D001C8-85C1-47AA-B671-ED91257ECD1E}"/>
              </a:ext>
            </a:extLst>
          </p:cNvPr>
          <p:cNvCxnSpPr>
            <a:cxnSpLocks/>
          </p:cNvCxnSpPr>
          <p:nvPr/>
        </p:nvCxnSpPr>
        <p:spPr>
          <a:xfrm flipV="1">
            <a:off x="9417508" y="5325533"/>
            <a:ext cx="573159" cy="420549"/>
          </a:xfrm>
          <a:prstGeom prst="bentConnector3">
            <a:avLst>
              <a:gd name="adj1" fmla="val 10022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통합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30857"/>
            <a:ext cx="4408579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선불권 판매 메뉴 내 임의 선불권 추가 등록</a:t>
            </a:r>
            <a:endParaRPr lang="en-US" altLang="ko-KR" sz="160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8C64011-83CE-443C-81A7-DD0329EF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495304"/>
            <a:ext cx="10553700" cy="52468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CD3E2544-5028-4175-873C-C844E874422C}"/>
              </a:ext>
            </a:extLst>
          </p:cNvPr>
          <p:cNvGrpSpPr/>
          <p:nvPr/>
        </p:nvGrpSpPr>
        <p:grpSpPr>
          <a:xfrm>
            <a:off x="9219502" y="5584045"/>
            <a:ext cx="274435" cy="276999"/>
            <a:chOff x="1050881" y="2799433"/>
            <a:chExt cx="274435" cy="276999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E6A1DE2-7FC1-4D75-B724-A4A646AA2C5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D480B9-2D93-4042-A62B-9F0B7E2C431C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0697460E-5592-487A-B126-296F95AFBD34}"/>
              </a:ext>
            </a:extLst>
          </p:cNvPr>
          <p:cNvCxnSpPr>
            <a:cxnSpLocks/>
          </p:cNvCxnSpPr>
          <p:nvPr/>
        </p:nvCxnSpPr>
        <p:spPr>
          <a:xfrm flipV="1">
            <a:off x="1457323" y="3314703"/>
            <a:ext cx="4495805" cy="144137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C9755F9-F8B2-45B6-9CC4-3D235171CCCA}"/>
              </a:ext>
            </a:extLst>
          </p:cNvPr>
          <p:cNvCxnSpPr>
            <a:cxnSpLocks/>
          </p:cNvCxnSpPr>
          <p:nvPr/>
        </p:nvCxnSpPr>
        <p:spPr>
          <a:xfrm>
            <a:off x="5988746" y="3363101"/>
            <a:ext cx="3367973" cy="2220944"/>
          </a:xfrm>
          <a:prstGeom prst="bentConnector3">
            <a:avLst>
              <a:gd name="adj1" fmla="val -34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187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613408"/>
            <a:ext cx="5551520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일정</a:t>
            </a:r>
            <a:r>
              <a:rPr lang="en-US" altLang="ko-KR" sz="1600"/>
              <a:t>] </a:t>
            </a:r>
            <a:r>
              <a:rPr lang="ko-KR" altLang="en-US" sz="1600"/>
              <a:t>메뉴 내 예약 생성 </a:t>
            </a:r>
            <a:r>
              <a:rPr lang="en-US" altLang="ko-KR" sz="1600"/>
              <a:t>&gt;</a:t>
            </a:r>
            <a:r>
              <a:rPr lang="ko-KR" altLang="en-US" sz="1600"/>
              <a:t> </a:t>
            </a:r>
            <a:r>
              <a:rPr lang="en-US" altLang="ko-KR" sz="1600"/>
              <a:t>[</a:t>
            </a:r>
            <a:r>
              <a:rPr lang="ko-KR" altLang="en-US" sz="1600"/>
              <a:t>동반일정 만들기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F9063ED-6DF6-4545-AED3-1D3280F2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737870"/>
            <a:ext cx="9914467" cy="4691388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C7DF4170-81B8-435B-A3B2-B1B69F71FC8C}"/>
              </a:ext>
            </a:extLst>
          </p:cNvPr>
          <p:cNvGrpSpPr/>
          <p:nvPr/>
        </p:nvGrpSpPr>
        <p:grpSpPr>
          <a:xfrm>
            <a:off x="4069982" y="3429000"/>
            <a:ext cx="266908" cy="269402"/>
            <a:chOff x="1050881" y="2799433"/>
            <a:chExt cx="274435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033F73B-12F2-417C-B1BA-19D194885A8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A3A5E4-231A-4145-94EE-7C33BD18B31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260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035B816-2F4C-40A9-B09A-23A7F249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7" y="1289226"/>
            <a:ext cx="11463866" cy="53951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718658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예약 만들고자 하는 고객의 이름</a:t>
            </a:r>
            <a:r>
              <a:rPr lang="en-US" altLang="ko-KR" sz="1600"/>
              <a:t>, </a:t>
            </a:r>
            <a:r>
              <a:rPr lang="ko-KR" altLang="en-US" sz="1600"/>
              <a:t>연락처 입력 후 </a:t>
            </a:r>
            <a:r>
              <a:rPr lang="en-US" altLang="ko-KR" sz="1600"/>
              <a:t>[</a:t>
            </a:r>
            <a:r>
              <a:rPr lang="ko-KR" altLang="en-US" sz="1600"/>
              <a:t>조회</a:t>
            </a:r>
            <a:r>
              <a:rPr lang="en-US" altLang="ko-KR" sz="1600"/>
              <a:t>] </a:t>
            </a:r>
            <a:r>
              <a:rPr lang="ko-KR" altLang="en-US" sz="1600"/>
              <a:t>버튼 클릭 </a:t>
            </a:r>
            <a:r>
              <a:rPr lang="en-US" altLang="ko-KR" sz="1600"/>
              <a:t>or </a:t>
            </a:r>
            <a:r>
              <a:rPr lang="ko-KR" altLang="en-US" sz="1600"/>
              <a:t>엔터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해당 고객이 맞는지 확인 후 </a:t>
            </a:r>
            <a:r>
              <a:rPr lang="en-US" altLang="ko-KR" sz="1600"/>
              <a:t>[</a:t>
            </a:r>
            <a:r>
              <a:rPr lang="ko-KR" altLang="en-US" sz="1600"/>
              <a:t>선택</a:t>
            </a:r>
            <a:r>
              <a:rPr lang="en-US" altLang="ko-KR" sz="1600"/>
              <a:t>]</a:t>
            </a:r>
            <a:r>
              <a:rPr lang="ko-KR" altLang="en-US" sz="1600"/>
              <a:t> 버튼 클릭</a:t>
            </a:r>
            <a:endParaRPr lang="en-US" altLang="ko-KR" sz="160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7DF4170-81B8-435B-A3B2-B1B69F71FC8C}"/>
              </a:ext>
            </a:extLst>
          </p:cNvPr>
          <p:cNvGrpSpPr/>
          <p:nvPr/>
        </p:nvGrpSpPr>
        <p:grpSpPr>
          <a:xfrm>
            <a:off x="3942982" y="2142067"/>
            <a:ext cx="266908" cy="269402"/>
            <a:chOff x="1050881" y="2799433"/>
            <a:chExt cx="274435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8033F73B-12F2-417C-B1BA-19D194885A8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A3A5E4-231A-4145-94EE-7C33BD18B31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56F3FFF-FEA9-4DFA-AAFA-0ADB1B04C970}"/>
              </a:ext>
            </a:extLst>
          </p:cNvPr>
          <p:cNvGrpSpPr/>
          <p:nvPr/>
        </p:nvGrpSpPr>
        <p:grpSpPr>
          <a:xfrm>
            <a:off x="7219647" y="2760136"/>
            <a:ext cx="274434" cy="276999"/>
            <a:chOff x="1047012" y="2799433"/>
            <a:chExt cx="282173" cy="28481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E628843-2B3D-4125-A787-E6E251D01BD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0DF123-0BE3-4DA8-A7A9-4B3BB90198EA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12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CD0CB1E-DAE7-4497-9F7E-22C32077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7" y="1337734"/>
            <a:ext cx="11702966" cy="5520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428742"/>
            <a:ext cx="4943982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동반 예약 만드려는 다른 고객 검색 후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동반 지정된 고객들 최종 확인 후 </a:t>
            </a:r>
            <a:r>
              <a:rPr lang="en-US" altLang="ko-KR" sz="1600"/>
              <a:t>[</a:t>
            </a:r>
            <a:r>
              <a:rPr lang="ko-KR" altLang="en-US" sz="1600"/>
              <a:t>예약하기</a:t>
            </a:r>
            <a:r>
              <a:rPr lang="en-US" altLang="ko-KR" sz="1600"/>
              <a:t>]</a:t>
            </a:r>
            <a:r>
              <a:rPr lang="ko-KR" altLang="en-US" sz="1600"/>
              <a:t> 클릭</a:t>
            </a:r>
            <a:endParaRPr lang="en-US" altLang="ko-KR" sz="160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56F3FFF-FEA9-4DFA-AAFA-0ADB1B04C970}"/>
              </a:ext>
            </a:extLst>
          </p:cNvPr>
          <p:cNvGrpSpPr/>
          <p:nvPr/>
        </p:nvGrpSpPr>
        <p:grpSpPr>
          <a:xfrm>
            <a:off x="7219647" y="2760136"/>
            <a:ext cx="274434" cy="276999"/>
            <a:chOff x="1047012" y="2799433"/>
            <a:chExt cx="282173" cy="28481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2E628843-2B3D-4125-A787-E6E251D01BD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0DF123-0BE3-4DA8-A7A9-4B3BB90198EA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332790A-2AB0-4002-B1C1-481946222208}"/>
              </a:ext>
            </a:extLst>
          </p:cNvPr>
          <p:cNvGrpSpPr/>
          <p:nvPr/>
        </p:nvGrpSpPr>
        <p:grpSpPr>
          <a:xfrm>
            <a:off x="6864047" y="4461936"/>
            <a:ext cx="274434" cy="276999"/>
            <a:chOff x="1047012" y="2799433"/>
            <a:chExt cx="282173" cy="28481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D70F83B-6E36-4194-9865-64947C91E00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E4A445-1142-49D0-BD1A-466E8F143105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0CA0FE76-073C-4A57-B7B9-B93F7764B43A}"/>
              </a:ext>
            </a:extLst>
          </p:cNvPr>
          <p:cNvCxnSpPr>
            <a:cxnSpLocks/>
          </p:cNvCxnSpPr>
          <p:nvPr/>
        </p:nvCxnSpPr>
        <p:spPr>
          <a:xfrm>
            <a:off x="5503333" y="3818467"/>
            <a:ext cx="1322311" cy="78196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85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379332"/>
            <a:ext cx="12062918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앞 단계에서 동반으로 선택된 고객 출력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고객에게 선불권 넣어주는 버튼</a:t>
            </a:r>
            <a:r>
              <a:rPr lang="en-US" altLang="ko-KR" sz="1600"/>
              <a:t>. </a:t>
            </a:r>
            <a:r>
              <a:rPr lang="ko-KR" altLang="en-US" sz="1600"/>
              <a:t>기존 만들어진 선불권만 선택 가능</a:t>
            </a:r>
            <a:r>
              <a:rPr lang="en-US" altLang="ko-KR" sz="1600"/>
              <a:t> </a:t>
            </a:r>
            <a:r>
              <a:rPr lang="ko-KR" altLang="en-US" sz="1600"/>
              <a:t>및 동반 선불권 고객 지정은 불가</a:t>
            </a:r>
            <a:r>
              <a:rPr lang="en-US" altLang="ko-KR" sz="1600"/>
              <a:t>. </a:t>
            </a:r>
            <a:r>
              <a:rPr lang="ko-KR" altLang="en-US" sz="1600"/>
              <a:t>오로지 판매만 하는 버튼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예약 잡을 지점 선택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신규</a:t>
            </a:r>
            <a:r>
              <a:rPr lang="en-US" altLang="ko-KR" sz="1600"/>
              <a:t>(</a:t>
            </a:r>
            <a:r>
              <a:rPr lang="ko-KR" altLang="en-US" sz="1600"/>
              <a:t>첫방문 고객</a:t>
            </a:r>
            <a:r>
              <a:rPr lang="en-US" altLang="ko-KR" sz="1600"/>
              <a:t>) or </a:t>
            </a:r>
            <a:r>
              <a:rPr lang="ko-KR" altLang="en-US" sz="1600"/>
              <a:t>기존 고객 선택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EC0312-94AA-4B26-98B8-C23723C1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0" y="2088369"/>
            <a:ext cx="4684332" cy="4586010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AAA4A943-3F16-430A-AE60-B6D7170EA694}"/>
              </a:ext>
            </a:extLst>
          </p:cNvPr>
          <p:cNvSpPr/>
          <p:nvPr/>
        </p:nvSpPr>
        <p:spPr>
          <a:xfrm>
            <a:off x="3712004" y="3599244"/>
            <a:ext cx="197627" cy="1976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1A837-B8AA-4A10-912B-30257B48A348}"/>
              </a:ext>
            </a:extLst>
          </p:cNvPr>
          <p:cNvSpPr txBox="1"/>
          <p:nvPr/>
        </p:nvSpPr>
        <p:spPr>
          <a:xfrm>
            <a:off x="3673600" y="3552173"/>
            <a:ext cx="274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</a:rPr>
              <a:t>2</a:t>
            </a:r>
            <a:endParaRPr lang="ko-KR" altLang="en-US" sz="1200" b="1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220494F0-6A05-482D-B740-74F0F90D8097}"/>
              </a:ext>
            </a:extLst>
          </p:cNvPr>
          <p:cNvGrpSpPr/>
          <p:nvPr/>
        </p:nvGrpSpPr>
        <p:grpSpPr>
          <a:xfrm>
            <a:off x="2894228" y="3768861"/>
            <a:ext cx="274434" cy="276999"/>
            <a:chOff x="1047012" y="2799433"/>
            <a:chExt cx="282173" cy="284810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52EADC2E-D804-4DBD-AF7C-C20DB958A1B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DF59DC-4170-4E17-A12A-F751F1760E3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8C97FBC-612C-49D2-BCF0-022BD9AB5D18}"/>
              </a:ext>
            </a:extLst>
          </p:cNvPr>
          <p:cNvGrpSpPr/>
          <p:nvPr/>
        </p:nvGrpSpPr>
        <p:grpSpPr>
          <a:xfrm>
            <a:off x="3086581" y="4073869"/>
            <a:ext cx="274434" cy="276999"/>
            <a:chOff x="1047012" y="2799433"/>
            <a:chExt cx="282173" cy="284810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1EBB91BE-B643-48A7-A009-7CD75172D921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0473ED-4617-450C-96D2-73DF2EAECB2F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915B1CB-93B2-4E75-919A-778388FA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74" y="1698716"/>
            <a:ext cx="4684331" cy="4750307"/>
          </a:xfrm>
          <a:prstGeom prst="rect">
            <a:avLst/>
          </a:prstGeom>
        </p:spPr>
      </p:pic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D338F4FF-F57A-4DE6-9EE4-2C294619C0E8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17296" y="3687637"/>
            <a:ext cx="2038878" cy="386233"/>
          </a:xfrm>
          <a:prstGeom prst="bentConnector3">
            <a:avLst>
              <a:gd name="adj1" fmla="val 6339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9C954E9-72AB-4658-8518-0E0A2FF1E240}"/>
              </a:ext>
            </a:extLst>
          </p:cNvPr>
          <p:cNvSpPr/>
          <p:nvPr/>
        </p:nvSpPr>
        <p:spPr>
          <a:xfrm>
            <a:off x="1105940" y="2693176"/>
            <a:ext cx="2606064" cy="197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F3AF581-D178-4D2E-9677-43ACFAC27491}"/>
              </a:ext>
            </a:extLst>
          </p:cNvPr>
          <p:cNvGrpSpPr/>
          <p:nvPr/>
        </p:nvGrpSpPr>
        <p:grpSpPr>
          <a:xfrm>
            <a:off x="2302000" y="2554677"/>
            <a:ext cx="274434" cy="276999"/>
            <a:chOff x="2302000" y="2554677"/>
            <a:chExt cx="274434" cy="276999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F5BF796E-52C0-44DE-A1E4-1141FB7041C5}"/>
                </a:ext>
              </a:extLst>
            </p:cNvPr>
            <p:cNvSpPr/>
            <p:nvPr/>
          </p:nvSpPr>
          <p:spPr>
            <a:xfrm>
              <a:off x="2340404" y="2601748"/>
              <a:ext cx="197627" cy="1976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5216CD-BD93-4AC6-B3DB-FE741C533D1E}"/>
                </a:ext>
              </a:extLst>
            </p:cNvPr>
            <p:cNvSpPr txBox="1"/>
            <p:nvPr/>
          </p:nvSpPr>
          <p:spPr>
            <a:xfrm>
              <a:off x="2302000" y="2554677"/>
              <a:ext cx="2744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59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389164"/>
            <a:ext cx="3371436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예약 잡을 시술 선택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예약 일자 및 시간 지정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기존과 동일한 기능의 시술 메모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EC0312-94AA-4B26-98B8-C23723C19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9" y="1600200"/>
            <a:ext cx="5182967" cy="5074179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429A0ED-9761-4568-BABB-5A6CE3D253B5}"/>
              </a:ext>
            </a:extLst>
          </p:cNvPr>
          <p:cNvGrpSpPr/>
          <p:nvPr/>
        </p:nvGrpSpPr>
        <p:grpSpPr>
          <a:xfrm>
            <a:off x="3313339" y="4137289"/>
            <a:ext cx="274434" cy="276999"/>
            <a:chOff x="1047012" y="2799433"/>
            <a:chExt cx="282173" cy="28481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AAA4A943-3F16-430A-AE60-B6D7170EA69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81A837-B8AA-4A10-912B-30257B48A348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08D4424-7D00-4374-9450-0CAB11E5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6" y="1298045"/>
            <a:ext cx="5035738" cy="5074179"/>
          </a:xfrm>
          <a:prstGeom prst="rect">
            <a:avLst/>
          </a:prstGeom>
        </p:spPr>
      </p:pic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A64A8005-8086-45D2-907B-1B965C58627B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530623" y="3835135"/>
            <a:ext cx="2898753" cy="440654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059E543-EF2E-459B-9FEC-485F8C90CD22}"/>
              </a:ext>
            </a:extLst>
          </p:cNvPr>
          <p:cNvGrpSpPr/>
          <p:nvPr/>
        </p:nvGrpSpPr>
        <p:grpSpPr>
          <a:xfrm>
            <a:off x="2432119" y="4442089"/>
            <a:ext cx="274434" cy="276999"/>
            <a:chOff x="1047012" y="2799433"/>
            <a:chExt cx="282173" cy="284810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3DD4A51B-F764-4561-8D2B-60E16DD3F1F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607AE5-F9D2-4940-B414-5AFFF6D1C97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88409037-03DD-4F65-9272-F546C185D8B6}"/>
              </a:ext>
            </a:extLst>
          </p:cNvPr>
          <p:cNvGrpSpPr/>
          <p:nvPr/>
        </p:nvGrpSpPr>
        <p:grpSpPr>
          <a:xfrm>
            <a:off x="3274936" y="4439443"/>
            <a:ext cx="274434" cy="276999"/>
            <a:chOff x="1047012" y="2799433"/>
            <a:chExt cx="282173" cy="284810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2DFB6456-0245-4C28-AF11-F0D5CEDF5EC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2F2132-111A-453C-82ED-7AA7D152F47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24664D6-E2F1-406E-A292-2EACAB8C23E2}"/>
              </a:ext>
            </a:extLst>
          </p:cNvPr>
          <p:cNvGrpSpPr/>
          <p:nvPr/>
        </p:nvGrpSpPr>
        <p:grpSpPr>
          <a:xfrm>
            <a:off x="1778050" y="5575564"/>
            <a:ext cx="274434" cy="276999"/>
            <a:chOff x="1047012" y="2799433"/>
            <a:chExt cx="282173" cy="28481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1F7BB812-7EAB-4F76-A6C3-0132CCAA515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EAE755-8842-41F6-BF11-8B0D4C694415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423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9D2D5DB-BD12-4517-9657-9D7E2821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0" y="1440791"/>
            <a:ext cx="5287449" cy="53439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2332" y="288103"/>
            <a:ext cx="11392862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해당 고객에게 설정된 지점</a:t>
            </a:r>
            <a:r>
              <a:rPr lang="en-US" altLang="ko-KR" sz="1600"/>
              <a:t>, </a:t>
            </a:r>
            <a:r>
              <a:rPr lang="ko-KR" altLang="en-US" sz="1600"/>
              <a:t>예약 구분</a:t>
            </a:r>
            <a:r>
              <a:rPr lang="en-US" altLang="ko-KR" sz="1600"/>
              <a:t>, </a:t>
            </a:r>
            <a:r>
              <a:rPr lang="ko-KR" altLang="en-US" sz="1600"/>
              <a:t>시술메뉴</a:t>
            </a:r>
            <a:r>
              <a:rPr lang="en-US" altLang="ko-KR" sz="1600"/>
              <a:t>, </a:t>
            </a:r>
            <a:r>
              <a:rPr lang="ko-KR" altLang="en-US" sz="1600"/>
              <a:t>예약 일시</a:t>
            </a:r>
            <a:r>
              <a:rPr lang="en-US" altLang="ko-KR" sz="1600"/>
              <a:t>, </a:t>
            </a:r>
            <a:r>
              <a:rPr lang="ko-KR" altLang="en-US" sz="1600"/>
              <a:t>시술 메모를 동반으로 설정한 고객 모두에게 적용하는 기능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다른 동반 고객에게 적용된 내용 확인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예약 내용에 이상 없을시 </a:t>
            </a:r>
            <a:r>
              <a:rPr lang="en-US" altLang="ko-KR" sz="1600"/>
              <a:t>[</a:t>
            </a:r>
            <a:r>
              <a:rPr lang="ko-KR" altLang="en-US" sz="1600"/>
              <a:t>일괄 예약 추가</a:t>
            </a:r>
            <a:r>
              <a:rPr lang="en-US" altLang="ko-KR" sz="1600"/>
              <a:t>] </a:t>
            </a:r>
            <a:r>
              <a:rPr lang="ko-KR" altLang="en-US" sz="1600"/>
              <a:t>버튼 클릭하여 예약 생성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B8DFEEF-80C9-40DE-8AEC-688938A90EDB}"/>
              </a:ext>
            </a:extLst>
          </p:cNvPr>
          <p:cNvGrpSpPr/>
          <p:nvPr/>
        </p:nvGrpSpPr>
        <p:grpSpPr>
          <a:xfrm>
            <a:off x="2694214" y="5508054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D1638C3-39AB-47C6-95ED-3261C496B34D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AB22C4-7DA8-42D6-9EF2-C0F503F6305F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99F18098-1647-4FB4-A9EA-019E174E7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43" y="1440791"/>
            <a:ext cx="5327639" cy="5343956"/>
          </a:xfrm>
          <a:prstGeom prst="rect">
            <a:avLst/>
          </a:prstGeom>
        </p:spPr>
      </p:pic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3EBDA269-FF30-4757-86B1-4A1F8F3152F3}"/>
              </a:ext>
            </a:extLst>
          </p:cNvPr>
          <p:cNvCxnSpPr>
            <a:cxnSpLocks/>
          </p:cNvCxnSpPr>
          <p:nvPr/>
        </p:nvCxnSpPr>
        <p:spPr>
          <a:xfrm>
            <a:off x="4514850" y="2279422"/>
            <a:ext cx="4524375" cy="647701"/>
          </a:xfrm>
          <a:prstGeom prst="bentConnector3">
            <a:avLst>
              <a:gd name="adj1" fmla="val 8873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FDBF8893-F6C5-4EB8-BF32-B12564FF3097}"/>
              </a:ext>
            </a:extLst>
          </p:cNvPr>
          <p:cNvCxnSpPr>
            <a:cxnSpLocks/>
          </p:cNvCxnSpPr>
          <p:nvPr/>
        </p:nvCxnSpPr>
        <p:spPr>
          <a:xfrm>
            <a:off x="4514850" y="2603272"/>
            <a:ext cx="4800600" cy="669066"/>
          </a:xfrm>
          <a:prstGeom prst="bentConnector3">
            <a:avLst>
              <a:gd name="adj1" fmla="val 78572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5E3B95E4-2919-4CD5-AAC1-8861E5DFEB6C}"/>
              </a:ext>
            </a:extLst>
          </p:cNvPr>
          <p:cNvCxnSpPr>
            <a:cxnSpLocks/>
          </p:cNvCxnSpPr>
          <p:nvPr/>
        </p:nvCxnSpPr>
        <p:spPr>
          <a:xfrm>
            <a:off x="4376737" y="3420538"/>
            <a:ext cx="2614613" cy="669066"/>
          </a:xfrm>
          <a:prstGeom prst="bentConnector3">
            <a:avLst>
              <a:gd name="adj1" fmla="val 87887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619D9BE0-5BFB-4CBE-8051-A0347FFE54F9}"/>
              </a:ext>
            </a:extLst>
          </p:cNvPr>
          <p:cNvCxnSpPr>
            <a:cxnSpLocks/>
          </p:cNvCxnSpPr>
          <p:nvPr/>
        </p:nvCxnSpPr>
        <p:spPr>
          <a:xfrm>
            <a:off x="4514850" y="3940161"/>
            <a:ext cx="3707606" cy="620040"/>
          </a:xfrm>
          <a:prstGeom prst="bentConnector3">
            <a:avLst>
              <a:gd name="adj1" fmla="val 4717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3EBBA03F-08A1-48D0-9101-F27D0E1E36B9}"/>
              </a:ext>
            </a:extLst>
          </p:cNvPr>
          <p:cNvCxnSpPr>
            <a:cxnSpLocks/>
          </p:cNvCxnSpPr>
          <p:nvPr/>
        </p:nvCxnSpPr>
        <p:spPr>
          <a:xfrm>
            <a:off x="4514850" y="5079824"/>
            <a:ext cx="3218796" cy="67292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D918012-4A3C-432A-8F69-D9C2E9E992E5}"/>
              </a:ext>
            </a:extLst>
          </p:cNvPr>
          <p:cNvGrpSpPr/>
          <p:nvPr/>
        </p:nvGrpSpPr>
        <p:grpSpPr>
          <a:xfrm>
            <a:off x="8764791" y="2464772"/>
            <a:ext cx="274434" cy="276999"/>
            <a:chOff x="1047012" y="2799433"/>
            <a:chExt cx="282173" cy="284810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5CC65F5B-A575-4E81-92C6-7EFFF282785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63D2A5-20FF-45FF-8743-2E553FB303C5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B29A341-83A5-448F-BDC6-B580E9B9DF5A}"/>
              </a:ext>
            </a:extLst>
          </p:cNvPr>
          <p:cNvGrpSpPr/>
          <p:nvPr/>
        </p:nvGrpSpPr>
        <p:grpSpPr>
          <a:xfrm>
            <a:off x="7126491" y="6272375"/>
            <a:ext cx="274434" cy="276999"/>
            <a:chOff x="1047012" y="2799433"/>
            <a:chExt cx="282173" cy="284810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88821F2B-508F-4A32-9E34-C68DB2801BA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ACCC15-5D48-4310-B3CC-2B3E1966E1B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383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04254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동반 예약 설정 기능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052BE6-D9F3-4914-8EDE-5F58D223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1501938"/>
            <a:ext cx="7581900" cy="3111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7B8875-A06D-42E9-A7B9-878507F3ADF7}"/>
              </a:ext>
            </a:extLst>
          </p:cNvPr>
          <p:cNvSpPr txBox="1"/>
          <p:nvPr/>
        </p:nvSpPr>
        <p:spPr>
          <a:xfrm>
            <a:off x="92332" y="573830"/>
            <a:ext cx="660469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동반 설정한 고객들이 설정한 지점 및 일시에 예약이 동시에 생성됨</a:t>
            </a:r>
            <a:endParaRPr lang="en-US" altLang="ko-KR" sz="1600"/>
          </a:p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동반 설정한 고객 모두에게 예약 확정 알림톡 발송</a:t>
            </a:r>
            <a:endParaRPr lang="en-US" altLang="ko-KR" sz="16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AD9CAA1-787B-4FC7-B30B-77F88482F4FF}"/>
              </a:ext>
            </a:extLst>
          </p:cNvPr>
          <p:cNvGrpSpPr/>
          <p:nvPr/>
        </p:nvGrpSpPr>
        <p:grpSpPr>
          <a:xfrm>
            <a:off x="1719430" y="3536379"/>
            <a:ext cx="274434" cy="276999"/>
            <a:chOff x="1047012" y="2799433"/>
            <a:chExt cx="282173" cy="28481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BE40C64-FC86-4109-9750-1EC2079FE61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465ED-9FF2-40F3-919E-0F2A44BF672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F453320-FD02-4C23-8C76-2476FE1C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305" y="2424111"/>
            <a:ext cx="2311317" cy="35378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6DF7F4-DC32-4541-8FA0-602170D53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08" y="2424113"/>
            <a:ext cx="1892690" cy="3537874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2BA53819-4B4C-420C-BB14-71BB49EBD328}"/>
              </a:ext>
            </a:extLst>
          </p:cNvPr>
          <p:cNvGrpSpPr/>
          <p:nvPr/>
        </p:nvGrpSpPr>
        <p:grpSpPr>
          <a:xfrm>
            <a:off x="7864088" y="2213236"/>
            <a:ext cx="274434" cy="276999"/>
            <a:chOff x="1047012" y="2799433"/>
            <a:chExt cx="282173" cy="284810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BEAB252-CF86-48F9-A733-15FB7C8FA5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E1EB90-ABA5-40E6-9E56-593ACCCE17C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530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D8DEE60-3867-444A-9AA5-40869AC1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604" y="864159"/>
            <a:ext cx="3097125" cy="5741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F972824-2C80-483B-82C4-49764505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02" y="872067"/>
            <a:ext cx="3015098" cy="5733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B8875-A06D-42E9-A7B9-878507F3ADF7}"/>
              </a:ext>
            </a:extLst>
          </p:cNvPr>
          <p:cNvSpPr txBox="1"/>
          <p:nvPr/>
        </p:nvSpPr>
        <p:spPr>
          <a:xfrm>
            <a:off x="84667" y="411807"/>
            <a:ext cx="5229317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모바일 인트라넷 내 </a:t>
            </a:r>
            <a:r>
              <a:rPr lang="en-US" altLang="ko-KR" sz="1600"/>
              <a:t>[</a:t>
            </a:r>
            <a:r>
              <a:rPr lang="ko-KR" altLang="en-US" sz="1600"/>
              <a:t>전자약정서 작성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비대면 약정서 작성할 고객 이름</a:t>
            </a:r>
            <a:r>
              <a:rPr lang="en-US" altLang="ko-KR" sz="1600"/>
              <a:t> </a:t>
            </a:r>
            <a:r>
              <a:rPr lang="ko-KR" altLang="en-US" sz="1600"/>
              <a:t>또는 전화번호 검색</a:t>
            </a:r>
            <a:endParaRPr lang="en-US" altLang="ko-KR" sz="16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AD9CAA1-787B-4FC7-B30B-77F88482F4FF}"/>
              </a:ext>
            </a:extLst>
          </p:cNvPr>
          <p:cNvGrpSpPr/>
          <p:nvPr/>
        </p:nvGrpSpPr>
        <p:grpSpPr>
          <a:xfrm>
            <a:off x="5215926" y="4057616"/>
            <a:ext cx="274434" cy="276999"/>
            <a:chOff x="1047012" y="2799433"/>
            <a:chExt cx="282173" cy="28481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BE40C64-FC86-4109-9750-1EC2079FE61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465ED-9FF2-40F3-919E-0F2A44BF672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BA53819-4B4C-420C-BB14-71BB49EBD328}"/>
              </a:ext>
            </a:extLst>
          </p:cNvPr>
          <p:cNvGrpSpPr/>
          <p:nvPr/>
        </p:nvGrpSpPr>
        <p:grpSpPr>
          <a:xfrm>
            <a:off x="8803604" y="1261271"/>
            <a:ext cx="274434" cy="276999"/>
            <a:chOff x="1047012" y="2799433"/>
            <a:chExt cx="282173" cy="284810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BEAB252-CF86-48F9-A733-15FB7C8FA5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E1EB90-ABA5-40E6-9E56-593ACCCE17C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7114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B8875-A06D-42E9-A7B9-878507F3ADF7}"/>
              </a:ext>
            </a:extLst>
          </p:cNvPr>
          <p:cNvSpPr txBox="1"/>
          <p:nvPr/>
        </p:nvSpPr>
        <p:spPr>
          <a:xfrm>
            <a:off x="92332" y="337208"/>
            <a:ext cx="8040984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약정서 추가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옵션에서 선택한 지점의 채널명으로 비대면 약정서 작성할 카카오톡 알림톡 발송됨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담당자 선택 후 </a:t>
            </a:r>
            <a:r>
              <a:rPr lang="en-US" altLang="ko-KR" sz="1600"/>
              <a:t>[</a:t>
            </a:r>
            <a:r>
              <a:rPr lang="ko-KR" altLang="en-US" sz="1600"/>
              <a:t>비대면 약정서 작성하기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71DD8D4-0C67-447B-852D-89D1802A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289550"/>
            <a:ext cx="2814320" cy="53789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7AD9CAA1-787B-4FC7-B30B-77F88482F4FF}"/>
              </a:ext>
            </a:extLst>
          </p:cNvPr>
          <p:cNvGrpSpPr/>
          <p:nvPr/>
        </p:nvGrpSpPr>
        <p:grpSpPr>
          <a:xfrm>
            <a:off x="6213450" y="6262649"/>
            <a:ext cx="274434" cy="276999"/>
            <a:chOff x="1047012" y="2799433"/>
            <a:chExt cx="282173" cy="28481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BE40C64-FC86-4109-9750-1EC2079FE617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2465ED-9FF2-40F3-919E-0F2A44BF672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37EB6CB-BC76-4845-87E7-C1713D0F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871" y="1289550"/>
            <a:ext cx="2894166" cy="53789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2BA53819-4B4C-420C-BB14-71BB49EBD328}"/>
              </a:ext>
            </a:extLst>
          </p:cNvPr>
          <p:cNvGrpSpPr/>
          <p:nvPr/>
        </p:nvGrpSpPr>
        <p:grpSpPr>
          <a:xfrm>
            <a:off x="8932933" y="3152001"/>
            <a:ext cx="274434" cy="276999"/>
            <a:chOff x="1047012" y="2799433"/>
            <a:chExt cx="282173" cy="284810"/>
          </a:xfrm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BEAB252-CF86-48F9-A733-15FB7C8FA58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E1EB90-ABA5-40E6-9E56-593ACCCE17C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7A2B98E-1FDC-4DEA-BF7C-8A9BCF69CEDE}"/>
              </a:ext>
            </a:extLst>
          </p:cNvPr>
          <p:cNvGrpSpPr/>
          <p:nvPr/>
        </p:nvGrpSpPr>
        <p:grpSpPr>
          <a:xfrm>
            <a:off x="8888842" y="4771767"/>
            <a:ext cx="274434" cy="276999"/>
            <a:chOff x="1047012" y="2799433"/>
            <a:chExt cx="282173" cy="284810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E31F49B6-7216-493D-82F9-B45FD3C7DBB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B738A2-E75E-4AC1-A8B1-1C376A48A2C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48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A782291-87C6-4560-8584-6EFAF114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831"/>
            <a:ext cx="5896455" cy="65223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B8875-A06D-42E9-A7B9-878507F3ADF7}"/>
              </a:ext>
            </a:extLst>
          </p:cNvPr>
          <p:cNvSpPr txBox="1"/>
          <p:nvPr/>
        </p:nvSpPr>
        <p:spPr>
          <a:xfrm>
            <a:off x="92332" y="442359"/>
            <a:ext cx="5750292" cy="18913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고객 인적 정보 입력</a:t>
            </a:r>
            <a:br>
              <a:rPr lang="en-US" altLang="ko-KR" sz="1600"/>
            </a:br>
            <a:r>
              <a:rPr lang="en-US" altLang="ko-KR" sz="1600"/>
              <a:t>   (</a:t>
            </a:r>
            <a:r>
              <a:rPr lang="ko-KR" altLang="en-US" sz="1600"/>
              <a:t>고객이 비대면 약정서 서명시 수정 가능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구매한 선불권에 대한 정보 입력</a:t>
            </a:r>
            <a:br>
              <a:rPr lang="en-US" altLang="ko-KR" sz="1600"/>
            </a:br>
            <a:r>
              <a:rPr lang="en-US" altLang="ko-KR" sz="1600"/>
              <a:t>   (</a:t>
            </a:r>
            <a:r>
              <a:rPr lang="ko-KR" altLang="en-US" sz="1600"/>
              <a:t>고객이 비대면 약정서 서명시 수정 불가하니 신중히 입력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정보 입력 후 </a:t>
            </a:r>
            <a:r>
              <a:rPr lang="en-US" altLang="ko-KR" sz="1600"/>
              <a:t>[</a:t>
            </a:r>
            <a:r>
              <a:rPr lang="ko-KR" altLang="en-US" sz="1600"/>
              <a:t>작성완료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F8329F8-612C-4A7E-A902-2F520E839155}"/>
              </a:ext>
            </a:extLst>
          </p:cNvPr>
          <p:cNvGrpSpPr/>
          <p:nvPr/>
        </p:nvGrpSpPr>
        <p:grpSpPr>
          <a:xfrm>
            <a:off x="5982482" y="1111036"/>
            <a:ext cx="274434" cy="276999"/>
            <a:chOff x="1047012" y="2799433"/>
            <a:chExt cx="282173" cy="284810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2E09FE7-FFC4-4B71-B951-49DB923B520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E4D32D-4FE6-44F5-BC0C-9C2D269E083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A63A7DD-B3D6-4B1C-A0A3-203BD220ED2B}"/>
              </a:ext>
            </a:extLst>
          </p:cNvPr>
          <p:cNvGrpSpPr/>
          <p:nvPr/>
        </p:nvGrpSpPr>
        <p:grpSpPr>
          <a:xfrm>
            <a:off x="5935661" y="2054241"/>
            <a:ext cx="274435" cy="276999"/>
            <a:chOff x="1047011" y="2799433"/>
            <a:chExt cx="282174" cy="284810"/>
          </a:xfrm>
        </p:grpSpPr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9A0D15CC-D980-4609-B18A-D90E6A7B995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F67F0B-F404-4179-96D9-AABB6F0A540E}"/>
                </a:ext>
              </a:extLst>
            </p:cNvPr>
            <p:cNvSpPr txBox="1"/>
            <p:nvPr/>
          </p:nvSpPr>
          <p:spPr>
            <a:xfrm>
              <a:off x="1047011" y="2799433"/>
              <a:ext cx="282174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11FF811-889A-414A-AF95-1C07A17F772D}"/>
              </a:ext>
            </a:extLst>
          </p:cNvPr>
          <p:cNvGrpSpPr/>
          <p:nvPr/>
        </p:nvGrpSpPr>
        <p:grpSpPr>
          <a:xfrm>
            <a:off x="8560327" y="3044841"/>
            <a:ext cx="274435" cy="276999"/>
            <a:chOff x="1047011" y="2799433"/>
            <a:chExt cx="282174" cy="284810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B88F412-9C18-47B9-B78C-8ADFE68ECBD2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48D8EE-B65C-4B7F-AD89-BAFAE04700B5}"/>
                </a:ext>
              </a:extLst>
            </p:cNvPr>
            <p:cNvSpPr txBox="1"/>
            <p:nvPr/>
          </p:nvSpPr>
          <p:spPr>
            <a:xfrm>
              <a:off x="1047011" y="2799433"/>
              <a:ext cx="282174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10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5EC2FC9-D3A8-408C-8FB1-277FF84D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25" y="486192"/>
            <a:ext cx="4236960" cy="58856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통합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3134" y="426872"/>
            <a:ext cx="7244291" cy="18913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선불권 이름 입력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통합하려는 잔여 선불권 금액</a:t>
            </a:r>
            <a:r>
              <a:rPr lang="en-US" altLang="ko-KR" sz="1600"/>
              <a:t>+</a:t>
            </a:r>
            <a:r>
              <a:rPr lang="ko-KR" altLang="en-US" sz="1600"/>
              <a:t>구매하는 선불권 금액 입력</a:t>
            </a:r>
            <a:br>
              <a:rPr lang="en-US" altLang="ko-KR" sz="1600"/>
            </a:br>
            <a:r>
              <a:rPr lang="en-US" altLang="ko-KR" sz="1600"/>
              <a:t>   ex) </a:t>
            </a:r>
            <a:r>
              <a:rPr lang="ko-KR" altLang="en-US" sz="1600"/>
              <a:t>잔여</a:t>
            </a:r>
            <a:r>
              <a:rPr lang="en-US" altLang="ko-KR" sz="1600"/>
              <a:t> 23</a:t>
            </a:r>
            <a:r>
              <a:rPr lang="ko-KR" altLang="en-US" sz="1600"/>
              <a:t>만원</a:t>
            </a:r>
            <a:r>
              <a:rPr lang="en-US" altLang="ko-KR" sz="1600"/>
              <a:t>, </a:t>
            </a:r>
            <a:r>
              <a:rPr lang="ko-KR" altLang="en-US" sz="1600"/>
              <a:t>구매하는 선불권</a:t>
            </a:r>
            <a:r>
              <a:rPr lang="en-US" altLang="ko-KR" sz="1600"/>
              <a:t> 100</a:t>
            </a:r>
            <a:r>
              <a:rPr lang="ko-KR" altLang="en-US" sz="1600"/>
              <a:t>만원일 경우 </a:t>
            </a:r>
            <a:r>
              <a:rPr lang="en-US" altLang="ko-KR" sz="1600"/>
              <a:t>123</a:t>
            </a:r>
            <a:r>
              <a:rPr lang="ko-KR" altLang="en-US" sz="1600"/>
              <a:t>만원 입력</a:t>
            </a:r>
            <a:br>
              <a:rPr lang="en-US" altLang="ko-KR" sz="1600"/>
            </a:br>
            <a:r>
              <a:rPr lang="en-US" altLang="ko-KR" sz="1600"/>
              <a:t>   ex) </a:t>
            </a:r>
            <a:r>
              <a:rPr lang="ko-KR" altLang="en-US" sz="1600"/>
              <a:t>잔여 </a:t>
            </a:r>
            <a:r>
              <a:rPr lang="en-US" altLang="ko-KR" sz="1600"/>
              <a:t>23</a:t>
            </a:r>
            <a:r>
              <a:rPr lang="ko-KR" altLang="en-US" sz="1600"/>
              <a:t>만원</a:t>
            </a:r>
            <a:r>
              <a:rPr lang="en-US" altLang="ko-KR" sz="1600"/>
              <a:t>, </a:t>
            </a:r>
            <a:r>
              <a:rPr lang="ko-KR" altLang="en-US" sz="1600"/>
              <a:t>구매하는 선불권 판매금액 </a:t>
            </a:r>
            <a:r>
              <a:rPr lang="en-US" altLang="ko-KR" sz="1600"/>
              <a:t>100</a:t>
            </a:r>
            <a:r>
              <a:rPr lang="ko-KR" altLang="en-US" sz="1600"/>
              <a:t>만원</a:t>
            </a:r>
            <a:r>
              <a:rPr lang="en-US" altLang="ko-KR" sz="1600"/>
              <a:t>, </a:t>
            </a:r>
            <a:r>
              <a:rPr lang="ko-KR" altLang="en-US" sz="1600"/>
              <a:t>충전금액 </a:t>
            </a:r>
            <a:r>
              <a:rPr lang="en-US" altLang="ko-KR" sz="1600"/>
              <a:t>110</a:t>
            </a:r>
            <a:r>
              <a:rPr lang="ko-KR" altLang="en-US" sz="1600"/>
              <a:t>일 경우</a:t>
            </a:r>
            <a:br>
              <a:rPr lang="en-US" altLang="ko-KR" sz="1600"/>
            </a:br>
            <a:r>
              <a:rPr lang="en-US" altLang="ko-KR" sz="1600"/>
              <a:t>        </a:t>
            </a:r>
            <a:r>
              <a:rPr lang="ko-KR" altLang="en-US" sz="1600"/>
              <a:t>판매금액에 </a:t>
            </a:r>
            <a:r>
              <a:rPr lang="en-US" altLang="ko-KR" sz="1600"/>
              <a:t>123</a:t>
            </a:r>
            <a:r>
              <a:rPr lang="ko-KR" altLang="en-US" sz="1600"/>
              <a:t>만원</a:t>
            </a:r>
            <a:r>
              <a:rPr lang="en-US" altLang="ko-KR" sz="1600"/>
              <a:t>, </a:t>
            </a:r>
            <a:r>
              <a:rPr lang="ko-KR" altLang="en-US" sz="1600"/>
              <a:t>충전금액에 </a:t>
            </a:r>
            <a:r>
              <a:rPr lang="en-US" altLang="ko-KR" sz="1600"/>
              <a:t>133</a:t>
            </a:r>
            <a:r>
              <a:rPr lang="ko-KR" altLang="en-US" sz="1600"/>
              <a:t>만원 입력</a:t>
            </a:r>
            <a:endParaRPr lang="en-US" altLang="ko-KR" sz="16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187B7B8-32EB-4C1B-A058-DA0973B0DAF0}"/>
              </a:ext>
            </a:extLst>
          </p:cNvPr>
          <p:cNvGrpSpPr/>
          <p:nvPr/>
        </p:nvGrpSpPr>
        <p:grpSpPr>
          <a:xfrm>
            <a:off x="7385948" y="3103024"/>
            <a:ext cx="274435" cy="276999"/>
            <a:chOff x="1050881" y="2799433"/>
            <a:chExt cx="274435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004E6F0-55DE-4741-B4FC-66F711B1DF2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6C40BF-FCCF-49C5-9375-66E8D1CFB084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2AF0651-7E63-48F0-B8A1-D70F4D615304}"/>
              </a:ext>
            </a:extLst>
          </p:cNvPr>
          <p:cNvGrpSpPr/>
          <p:nvPr/>
        </p:nvGrpSpPr>
        <p:grpSpPr>
          <a:xfrm>
            <a:off x="7350330" y="2345834"/>
            <a:ext cx="274435" cy="276999"/>
            <a:chOff x="1050881" y="2799433"/>
            <a:chExt cx="274435" cy="27699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449D81C-7FC7-42A7-9755-FAB8D6E3FE8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80FDB-2B82-4639-937C-DED3F55870F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CC62C58-39CF-4945-BF31-95F6CF7D7450}"/>
              </a:ext>
            </a:extLst>
          </p:cNvPr>
          <p:cNvGrpSpPr/>
          <p:nvPr/>
        </p:nvGrpSpPr>
        <p:grpSpPr>
          <a:xfrm>
            <a:off x="7385947" y="3841726"/>
            <a:ext cx="274435" cy="276999"/>
            <a:chOff x="1050881" y="2799433"/>
            <a:chExt cx="274435" cy="27699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2FBF80E-1EB8-45D5-BF06-3F009674F84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94CA5-5E0F-43F6-A9BE-84CCAF0B3B1E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3340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B8875-A06D-42E9-A7B9-878507F3ADF7}"/>
              </a:ext>
            </a:extLst>
          </p:cNvPr>
          <p:cNvSpPr txBox="1"/>
          <p:nvPr/>
        </p:nvSpPr>
        <p:spPr>
          <a:xfrm>
            <a:off x="92332" y="468014"/>
            <a:ext cx="7696787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앞에서 </a:t>
            </a:r>
            <a:r>
              <a:rPr lang="en-US" altLang="ko-KR" sz="1600"/>
              <a:t>[</a:t>
            </a:r>
            <a:r>
              <a:rPr lang="ko-KR" altLang="en-US" sz="1600"/>
              <a:t>작성완료</a:t>
            </a:r>
            <a:r>
              <a:rPr lang="en-US" altLang="ko-KR" sz="1600"/>
              <a:t>] </a:t>
            </a:r>
            <a:r>
              <a:rPr lang="ko-KR" altLang="en-US" sz="1600"/>
              <a:t>버튼 클릭시 각 지점별 카카오톡 채널로</a:t>
            </a:r>
            <a:br>
              <a:rPr lang="en-US" altLang="ko-KR" sz="1600"/>
            </a:br>
            <a:r>
              <a:rPr lang="ko-KR" altLang="en-US" sz="1600"/>
              <a:t>비대면 약정서 작성할 수 있는 알림톡 즉시 자동 발송됨</a:t>
            </a:r>
            <a:r>
              <a:rPr lang="en-US" altLang="ko-KR" sz="1600"/>
              <a:t>(contract-update.html)</a:t>
            </a:r>
            <a:br>
              <a:rPr lang="en-US" altLang="ko-KR" sz="1600"/>
            </a:br>
            <a:r>
              <a:rPr lang="ko-KR" altLang="en-US" sz="1600"/>
              <a:t>고객에게 링크 통해 약정서 내용 확인하며 직접 작성 요청</a:t>
            </a:r>
            <a:endParaRPr lang="en-US" altLang="ko-KR" sz="16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2DCB69-B431-4122-BF5A-AAA92B751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94" y="205903"/>
            <a:ext cx="2815482" cy="6446193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8852682" y="5894703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077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E0EE6F-72ED-4073-B900-AAB8F433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58" y="73253"/>
            <a:ext cx="3152941" cy="66632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84667" y="411807"/>
            <a:ext cx="4657044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앞서 입력한 고객 인적 정보 출력</a:t>
            </a:r>
            <a:br>
              <a:rPr lang="en-US" altLang="ko-KR" sz="1600"/>
            </a:br>
            <a:r>
              <a:rPr lang="ko-KR" altLang="en-US" sz="1600"/>
              <a:t>틀린 정보 있으면 고객이 직접 수정 가능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앞서 입력한 구매한 선불권에 대한 정보 출력</a:t>
            </a:r>
            <a:br>
              <a:rPr lang="en-US" altLang="ko-KR" sz="1600"/>
            </a:br>
            <a:r>
              <a:rPr lang="ko-KR" altLang="en-US" sz="1600"/>
              <a:t>고객이 수정 불가하니 앞에서 신중히 입력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5022041" y="3266386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7E3E895C-1EA3-4A79-BF9F-F5F7D621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45" y="73252"/>
            <a:ext cx="3209118" cy="66632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7985FD-ADCE-49A7-AAA3-43881507704D}"/>
              </a:ext>
            </a:extLst>
          </p:cNvPr>
          <p:cNvGrpSpPr/>
          <p:nvPr/>
        </p:nvGrpSpPr>
        <p:grpSpPr>
          <a:xfrm>
            <a:off x="9713128" y="828063"/>
            <a:ext cx="274434" cy="276999"/>
            <a:chOff x="1047012" y="2799433"/>
            <a:chExt cx="282173" cy="28481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FE22324-F93A-45C4-B1CA-7F1D78B00BD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E17DF-D427-417A-B04D-E0035585B36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97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88EBA5B-8DEE-4A96-9170-3857800D4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892" y="297617"/>
            <a:ext cx="3055108" cy="62145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84667" y="411807"/>
            <a:ext cx="6048451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고객에게 약정서 내용 읽어본 후 서명하도록 멘트</a:t>
            </a:r>
            <a:br>
              <a:rPr lang="en-US" altLang="ko-KR" sz="1600"/>
            </a:br>
            <a:r>
              <a:rPr lang="en-US" altLang="ko-KR" sz="1600"/>
              <a:t>(</a:t>
            </a:r>
            <a:r>
              <a:rPr lang="ko-KR" altLang="en-US" sz="1600"/>
              <a:t>대면 약정서에 있는 </a:t>
            </a:r>
            <a:r>
              <a:rPr lang="en-US" altLang="ko-KR" sz="1600"/>
              <a:t>‘</a:t>
            </a:r>
            <a:r>
              <a:rPr lang="ko-KR" altLang="en-US" sz="1600"/>
              <a:t>서명 저장</a:t>
            </a:r>
            <a:r>
              <a:rPr lang="en-US" altLang="ko-KR" sz="1600"/>
              <a:t>’</a:t>
            </a:r>
            <a:r>
              <a:rPr lang="ko-KR" altLang="en-US" sz="1600"/>
              <a:t> 기능 없이 자동으로 저장됨</a:t>
            </a:r>
            <a:r>
              <a:rPr lang="en-US" altLang="ko-KR" sz="160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약관 동의 체크박스 체크</a:t>
            </a:r>
            <a:endParaRPr lang="en-US" altLang="ko-KR" sz="160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7985FD-ADCE-49A7-AAA3-43881507704D}"/>
              </a:ext>
            </a:extLst>
          </p:cNvPr>
          <p:cNvGrpSpPr/>
          <p:nvPr/>
        </p:nvGrpSpPr>
        <p:grpSpPr>
          <a:xfrm>
            <a:off x="10779928" y="2513988"/>
            <a:ext cx="274434" cy="276999"/>
            <a:chOff x="1047012" y="2799433"/>
            <a:chExt cx="282173" cy="28481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FE22324-F93A-45C4-B1CA-7F1D78B00BD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E17DF-D427-417A-B04D-E0035585B36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673D279-BF85-4B07-BAC6-7C3768CA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7618"/>
            <a:ext cx="2966364" cy="62145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6173329" y="4663386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470099D-B207-4AF1-9AE5-255843A75735}"/>
              </a:ext>
            </a:extLst>
          </p:cNvPr>
          <p:cNvGrpSpPr/>
          <p:nvPr/>
        </p:nvGrpSpPr>
        <p:grpSpPr>
          <a:xfrm>
            <a:off x="10779928" y="5276238"/>
            <a:ext cx="274434" cy="276999"/>
            <a:chOff x="1047012" y="2799433"/>
            <a:chExt cx="282173" cy="28481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7C415D32-2012-4B6D-9DA5-584DD0984D2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2FB4A-2283-447C-B082-E47D5C847D6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638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61F72F2-BD1F-4AD4-8D2D-145CAF35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780" y="182100"/>
            <a:ext cx="3133591" cy="6493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84667" y="408860"/>
            <a:ext cx="4238661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최종 서명란에도 서명하도록 안내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모든 내용 작성 후 </a:t>
            </a:r>
            <a:r>
              <a:rPr lang="en-US" altLang="ko-KR" sz="1600"/>
              <a:t>[</a:t>
            </a:r>
            <a:r>
              <a:rPr lang="ko-KR" altLang="en-US" sz="1600"/>
              <a:t>작성 완료</a:t>
            </a:r>
            <a:r>
              <a:rPr lang="en-US" altLang="ko-KR" sz="1600"/>
              <a:t>] </a:t>
            </a:r>
            <a:r>
              <a:rPr lang="ko-KR" altLang="en-US" sz="1600"/>
              <a:t>버튼 클릭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버튼 클릭 후 기다리면 작성한 약정서를</a:t>
            </a:r>
            <a:br>
              <a:rPr lang="en-US" altLang="ko-KR" sz="1600"/>
            </a:br>
            <a:r>
              <a:rPr lang="ko-KR" altLang="en-US" sz="1600"/>
              <a:t>볼 수 있는 화면으로 자동 이동됨</a:t>
            </a:r>
            <a:endParaRPr lang="en-US" altLang="ko-KR" sz="160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7985FD-ADCE-49A7-AAA3-43881507704D}"/>
              </a:ext>
            </a:extLst>
          </p:cNvPr>
          <p:cNvGrpSpPr/>
          <p:nvPr/>
        </p:nvGrpSpPr>
        <p:grpSpPr>
          <a:xfrm>
            <a:off x="4917545" y="6112805"/>
            <a:ext cx="274434" cy="276999"/>
            <a:chOff x="1047012" y="2799433"/>
            <a:chExt cx="282173" cy="28481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FE22324-F93A-45C4-B1CA-7F1D78B00BD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E17DF-D427-417A-B04D-E0035585B36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5191979" y="4527089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1ACC2AF-7211-4015-A419-6C814BBC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71" y="182101"/>
            <a:ext cx="3188292" cy="6493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D71DBF9D-7BBB-41ED-A3B9-342CA57E095B}"/>
              </a:ext>
            </a:extLst>
          </p:cNvPr>
          <p:cNvGrpSpPr/>
          <p:nvPr/>
        </p:nvGrpSpPr>
        <p:grpSpPr>
          <a:xfrm>
            <a:off x="11144505" y="1407455"/>
            <a:ext cx="274434" cy="276999"/>
            <a:chOff x="1047012" y="2799433"/>
            <a:chExt cx="282173" cy="284810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39B5B1EC-D0EE-41FA-8008-9D18277F9A8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D4568F-DB44-4B7A-906C-84CCA64EC565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4333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AA19C3-409C-4073-872D-4533A5AC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264" y="257175"/>
            <a:ext cx="3741128" cy="63436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84667" y="435262"/>
            <a:ext cx="7463903" cy="22606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모바일 인트라넷 내 고객 약정서 정보 페이지 내</a:t>
            </a:r>
            <a:br>
              <a:rPr lang="en-US" altLang="ko-KR" sz="1600"/>
            </a:br>
            <a:r>
              <a:rPr lang="en-US" altLang="ko-KR" sz="1600"/>
              <a:t>‘</a:t>
            </a:r>
            <a:r>
              <a:rPr lang="ko-KR" altLang="en-US" sz="1600"/>
              <a:t>대면</a:t>
            </a:r>
            <a:r>
              <a:rPr lang="en-US" altLang="ko-KR" sz="1600"/>
              <a:t>‘, ‘</a:t>
            </a:r>
            <a:r>
              <a:rPr lang="ko-KR" altLang="en-US" sz="1600"/>
              <a:t>비대면</a:t>
            </a:r>
            <a:r>
              <a:rPr lang="en-US" altLang="ko-KR" sz="1600"/>
              <a:t>’ </a:t>
            </a:r>
            <a:r>
              <a:rPr lang="ko-KR" altLang="en-US" sz="1600"/>
              <a:t>추가되어</a:t>
            </a:r>
            <a:r>
              <a:rPr lang="en-US" altLang="ko-KR" sz="1600"/>
              <a:t> </a:t>
            </a:r>
            <a:r>
              <a:rPr lang="ko-KR" altLang="en-US" sz="1600"/>
              <a:t>약정서 작성한 유형 구분 가능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비대면 약정서 링크가 포함된 알림톡을 고객에게 발송한 시간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고객이 비대면 약정서에 서명한 일시</a:t>
            </a:r>
            <a:r>
              <a:rPr lang="en-US" altLang="ko-KR" sz="1600"/>
              <a:t>.</a:t>
            </a:r>
            <a:br>
              <a:rPr lang="en-US" altLang="ko-KR" sz="1600"/>
            </a:br>
            <a:r>
              <a:rPr lang="ko-KR" altLang="en-US" sz="1600"/>
              <a:t>알림톡 발송 후 서명을 다른 날에 할 수 있어</a:t>
            </a:r>
            <a:r>
              <a:rPr lang="en-US" altLang="ko-KR" sz="1600"/>
              <a:t>, </a:t>
            </a:r>
            <a:r>
              <a:rPr lang="ko-KR" altLang="en-US" sz="1600"/>
              <a:t>작성일과 날짜가 다를 수 있음</a:t>
            </a:r>
            <a:r>
              <a:rPr lang="en-US" altLang="ko-KR" sz="1600"/>
              <a:t>.</a:t>
            </a:r>
            <a:br>
              <a:rPr lang="en-US" altLang="ko-KR" sz="1600"/>
            </a:br>
            <a:r>
              <a:rPr lang="ko-KR" altLang="en-US" sz="1600"/>
              <a:t>고객이 아직 서명하지 않았을 경우</a:t>
            </a:r>
            <a:r>
              <a:rPr lang="en-US" altLang="ko-KR" sz="1600"/>
              <a:t>, </a:t>
            </a:r>
            <a:r>
              <a:rPr lang="ko-KR" altLang="en-US" sz="1600"/>
              <a:t>하이픈</a:t>
            </a:r>
            <a:r>
              <a:rPr lang="en-US" altLang="ko-KR" sz="1600"/>
              <a:t>( - ) </a:t>
            </a:r>
            <a:r>
              <a:rPr lang="ko-KR" altLang="en-US" sz="1600"/>
              <a:t>기호로 표시됨</a:t>
            </a:r>
            <a:r>
              <a:rPr lang="en-US" altLang="ko-KR" sz="1600"/>
              <a:t>.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9F7985FD-ADCE-49A7-AAA3-43881507704D}"/>
              </a:ext>
            </a:extLst>
          </p:cNvPr>
          <p:cNvGrpSpPr/>
          <p:nvPr/>
        </p:nvGrpSpPr>
        <p:grpSpPr>
          <a:xfrm>
            <a:off x="10051520" y="4253005"/>
            <a:ext cx="274434" cy="276999"/>
            <a:chOff x="1047012" y="2799433"/>
            <a:chExt cx="282173" cy="28481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FE22324-F93A-45C4-B1CA-7F1D78B00BD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E17DF-D427-417A-B04D-E0035585B36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10802204" y="5077114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6C99191-4BB1-499B-BD04-0A6DC1F39317}"/>
              </a:ext>
            </a:extLst>
          </p:cNvPr>
          <p:cNvGrpSpPr/>
          <p:nvPr/>
        </p:nvGrpSpPr>
        <p:grpSpPr>
          <a:xfrm>
            <a:off x="10051520" y="4586380"/>
            <a:ext cx="274434" cy="276999"/>
            <a:chOff x="1047012" y="2799433"/>
            <a:chExt cx="282173" cy="28481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AB76C921-76EB-4719-8A17-5DF649DD40C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7EB95F-1AEE-4A4F-97DF-A6B61E9E799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52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2F997B6-FD5C-4ED0-AFF3-CAD27C91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0415"/>
            <a:ext cx="11277600" cy="3945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24529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비대면 약정서 작성 기능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189442" y="458878"/>
            <a:ext cx="9022022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600"/>
              <a:t>PC </a:t>
            </a:r>
            <a:r>
              <a:rPr lang="ko-KR" altLang="en-US" sz="1600"/>
              <a:t>인트라넷 </a:t>
            </a:r>
            <a:r>
              <a:rPr lang="en-US" altLang="ko-KR" sz="1600"/>
              <a:t>[</a:t>
            </a:r>
            <a:r>
              <a:rPr lang="ko-KR" altLang="en-US" sz="1600"/>
              <a:t>전자약정서</a:t>
            </a:r>
            <a:r>
              <a:rPr lang="en-US" altLang="ko-KR" sz="1600"/>
              <a:t>] </a:t>
            </a:r>
            <a:r>
              <a:rPr lang="ko-KR" altLang="en-US" sz="1600"/>
              <a:t>페이지 내 고객이 약정서에 서명한 일시를 확인할 수 있는 열 추가</a:t>
            </a:r>
            <a:endParaRPr lang="en-US" altLang="ko-KR" sz="16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600"/>
              <a:t>고객이 아직 비대면 약정서에 서명하지 않았을 경우 </a:t>
            </a:r>
            <a:r>
              <a:rPr lang="en-US" altLang="ko-KR" sz="1600"/>
              <a:t>[pdf] </a:t>
            </a:r>
            <a:r>
              <a:rPr lang="ko-KR" altLang="en-US" sz="1600"/>
              <a:t>버튼이 빨간색으로 표시됨</a:t>
            </a:r>
            <a:br>
              <a:rPr lang="en-US" altLang="ko-KR" sz="1600"/>
            </a:br>
            <a:r>
              <a:rPr lang="ko-KR" altLang="en-US" sz="1600"/>
              <a:t>정상적으로 서명한 약정서는 파란색으로 표시됨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7563704" y="5214550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73E4492-AB6D-4196-9178-8012C0FF3FFC}"/>
              </a:ext>
            </a:extLst>
          </p:cNvPr>
          <p:cNvGrpSpPr/>
          <p:nvPr/>
        </p:nvGrpSpPr>
        <p:grpSpPr>
          <a:xfrm>
            <a:off x="9512035" y="5221934"/>
            <a:ext cx="274434" cy="276999"/>
            <a:chOff x="1047012" y="2799433"/>
            <a:chExt cx="282173" cy="284810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76E9F89-09A7-4F81-9FB7-E556D98D138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EB47E-13AF-49A1-BEDB-D1106BB8CD3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6041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498E3C70-F91F-4C9A-BB0E-2B7EEC5B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5" y="2459567"/>
            <a:ext cx="3075869" cy="40246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3037D8-F4B2-412E-BC5B-CEA45F88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336" y="2459567"/>
            <a:ext cx="3080123" cy="40246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43555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사용한 선불권 충전</a:t>
            </a:r>
            <a:r>
              <a:rPr lang="en-US" altLang="ko-KR" sz="1600" b="1"/>
              <a:t>/</a:t>
            </a:r>
            <a:r>
              <a:rPr lang="ko-KR" altLang="en-US" sz="1600" b="1"/>
              <a:t>판매 금액 변경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73E4492-AB6D-4196-9178-8012C0FF3FFC}"/>
              </a:ext>
            </a:extLst>
          </p:cNvPr>
          <p:cNvGrpSpPr/>
          <p:nvPr/>
        </p:nvGrpSpPr>
        <p:grpSpPr>
          <a:xfrm>
            <a:off x="8266281" y="3763438"/>
            <a:ext cx="274434" cy="276999"/>
            <a:chOff x="1047012" y="2799433"/>
            <a:chExt cx="282173" cy="284810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76E9F89-09A7-4F81-9FB7-E556D98D138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1EB47E-13AF-49A1-BEDB-D1106BB8CD31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7AB6CD3-160F-48FA-AEF4-57FA947B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8" y="2226734"/>
            <a:ext cx="5427382" cy="449028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1967237" y="5696837"/>
            <a:ext cx="251647" cy="253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1EB66EA-BF5B-4089-A4C6-3F9E7442952F}"/>
              </a:ext>
            </a:extLst>
          </p:cNvPr>
          <p:cNvCxnSpPr>
            <a:cxnSpLocks/>
          </p:cNvCxnSpPr>
          <p:nvPr/>
        </p:nvCxnSpPr>
        <p:spPr>
          <a:xfrm>
            <a:off x="8449733" y="4275667"/>
            <a:ext cx="23706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7E6E6F2-6714-4A3E-BE7D-E9AC046171E0}"/>
              </a:ext>
            </a:extLst>
          </p:cNvPr>
          <p:cNvSpPr txBox="1"/>
          <p:nvPr/>
        </p:nvSpPr>
        <p:spPr>
          <a:xfrm>
            <a:off x="189442" y="330820"/>
            <a:ext cx="11077071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※ </a:t>
            </a:r>
            <a:r>
              <a:rPr lang="ko-KR" altLang="en-US" sz="1600"/>
              <a:t>선불권 사용 후 고객이 혜택 변경 요청시 처리 방법 </a:t>
            </a:r>
            <a:r>
              <a:rPr lang="en-US" altLang="ko-KR" sz="1600"/>
              <a:t>(ex: </a:t>
            </a:r>
            <a:r>
              <a:rPr lang="ko-KR" altLang="en-US" sz="1600"/>
              <a:t>세트 대신 적립 요청 </a:t>
            </a:r>
            <a:r>
              <a:rPr lang="en-US" altLang="ko-KR" sz="1600"/>
              <a:t>-&gt; </a:t>
            </a:r>
            <a:r>
              <a:rPr lang="ko-KR" altLang="en-US" sz="1600"/>
              <a:t>다시 세트로 요청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1. </a:t>
            </a:r>
            <a:r>
              <a:rPr lang="ko-KR" altLang="en-US" sz="1600"/>
              <a:t>변경해야하는 선불권으로 차감한 시술들 전체 </a:t>
            </a:r>
            <a:r>
              <a:rPr lang="en-US" altLang="ko-KR" sz="1600"/>
              <a:t>[</a:t>
            </a:r>
            <a:r>
              <a:rPr lang="ko-KR" altLang="en-US" sz="1600"/>
              <a:t>결제취소</a:t>
            </a:r>
            <a:r>
              <a:rPr lang="en-US" altLang="ko-KR" sz="1600"/>
              <a:t>] </a:t>
            </a:r>
            <a:r>
              <a:rPr lang="ko-KR" altLang="en-US" sz="1600"/>
              <a:t>처리 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기존 판매한 선불권의 결제일과 동일하게 변경하려는 선불권 넣어주기 </a:t>
            </a:r>
            <a:r>
              <a:rPr lang="en-US" altLang="ko-KR" sz="1600"/>
              <a:t>(</a:t>
            </a:r>
            <a:r>
              <a:rPr lang="ko-KR" altLang="en-US" sz="1600"/>
              <a:t>결제일</a:t>
            </a:r>
            <a:r>
              <a:rPr lang="en-US" altLang="ko-KR" sz="1600"/>
              <a:t>, </a:t>
            </a:r>
            <a:r>
              <a:rPr lang="ko-KR" altLang="en-US" sz="1600"/>
              <a:t>선불권 정보 맞는지 꼼꼼히 확인</a:t>
            </a:r>
            <a:r>
              <a:rPr lang="en-US" altLang="ko-KR" sz="160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815610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176DEE4-CA1A-4A91-AC02-1BACAADBE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5" y="1354923"/>
            <a:ext cx="7294563" cy="52189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43555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사용한 선불권 충전</a:t>
            </a:r>
            <a:r>
              <a:rPr lang="en-US" altLang="ko-KR" sz="1600" b="1"/>
              <a:t>/</a:t>
            </a:r>
            <a:r>
              <a:rPr lang="ko-KR" altLang="en-US" sz="1600" b="1"/>
              <a:t>판매 금액 변경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3DEB2-FAC1-4115-B9EC-1F6AABDFC76A}"/>
              </a:ext>
            </a:extLst>
          </p:cNvPr>
          <p:cNvSpPr txBox="1"/>
          <p:nvPr/>
        </p:nvSpPr>
        <p:spPr>
          <a:xfrm>
            <a:off x="189442" y="322410"/>
            <a:ext cx="973856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결제취소</a:t>
            </a:r>
            <a:r>
              <a:rPr lang="en-US" altLang="ko-KR" sz="1600"/>
              <a:t>]</a:t>
            </a:r>
            <a:r>
              <a:rPr lang="ko-KR" altLang="en-US" sz="1600"/>
              <a:t>했던 시술들을 새로 넣어준 선불권으로 재차감 </a:t>
            </a:r>
            <a:r>
              <a:rPr lang="en-US" altLang="ko-KR" sz="1600"/>
              <a:t>(</a:t>
            </a:r>
            <a:r>
              <a:rPr lang="ko-KR" altLang="en-US" sz="1600"/>
              <a:t>고객에게 차감 알림톡 발송되니 양해 안내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2. [</a:t>
            </a:r>
            <a:r>
              <a:rPr lang="ko-KR" altLang="en-US" sz="1600"/>
              <a:t>결제취소</a:t>
            </a:r>
            <a:r>
              <a:rPr lang="en-US" altLang="ko-KR" sz="1600"/>
              <a:t>]</a:t>
            </a:r>
            <a:r>
              <a:rPr lang="ko-KR" altLang="en-US" sz="1600"/>
              <a:t>했던 시술의 차감 날짜와 동일하게 변경</a:t>
            </a:r>
            <a:endParaRPr lang="en-US" altLang="ko-KR" sz="16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02894EC-F194-4843-970F-6ACA3CDC0DF6}"/>
              </a:ext>
            </a:extLst>
          </p:cNvPr>
          <p:cNvGrpSpPr/>
          <p:nvPr/>
        </p:nvGrpSpPr>
        <p:grpSpPr>
          <a:xfrm>
            <a:off x="3665370" y="5078771"/>
            <a:ext cx="251647" cy="253999"/>
            <a:chOff x="1047012" y="2799433"/>
            <a:chExt cx="282173" cy="28481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0FC5E863-7685-4D6D-8B99-53E4293855B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BA3F4F-CDAA-4346-B61D-80D83759549E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2732057-DB32-4665-A339-DF6AFCB696D8}"/>
              </a:ext>
            </a:extLst>
          </p:cNvPr>
          <p:cNvGrpSpPr/>
          <p:nvPr/>
        </p:nvGrpSpPr>
        <p:grpSpPr>
          <a:xfrm>
            <a:off x="3618762" y="1716929"/>
            <a:ext cx="274434" cy="276999"/>
            <a:chOff x="1034237" y="2799433"/>
            <a:chExt cx="307724" cy="310600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9548852-B761-4AE1-8E0C-12734CBCF7A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894A44-4E92-4E77-8BA4-E661C3E48E8B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273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F743E70-F258-48AA-9885-4AECB4A9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8" y="1482103"/>
            <a:ext cx="6256866" cy="5179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43555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사용한 선불권 충전</a:t>
            </a:r>
            <a:r>
              <a:rPr lang="en-US" altLang="ko-KR" sz="1600" b="1"/>
              <a:t>/</a:t>
            </a:r>
            <a:r>
              <a:rPr lang="ko-KR" altLang="en-US" sz="1600" b="1"/>
              <a:t>판매 금액 변경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5751B-20A0-400B-9979-5844CE8F6E22}"/>
              </a:ext>
            </a:extLst>
          </p:cNvPr>
          <p:cNvSpPr txBox="1"/>
          <p:nvPr/>
        </p:nvSpPr>
        <p:spPr>
          <a:xfrm>
            <a:off x="160868" y="374680"/>
            <a:ext cx="10498387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결제일 당일만 선불권 매출 삭제 가능하므로</a:t>
            </a:r>
            <a:r>
              <a:rPr lang="en-US" altLang="ko-KR" sz="1600"/>
              <a:t>, </a:t>
            </a:r>
            <a:r>
              <a:rPr lang="ko-KR" altLang="en-US" sz="1600"/>
              <a:t>날짜 지났을 경우</a:t>
            </a:r>
            <a:r>
              <a:rPr lang="en-US" altLang="ko-KR" sz="1600"/>
              <a:t> </a:t>
            </a:r>
            <a:r>
              <a:rPr lang="ko-KR" altLang="en-US" sz="1600"/>
              <a:t>삭제해야하는 기존 선불권은 본사에 삭제 요청</a:t>
            </a:r>
            <a:endParaRPr lang="en-US" altLang="ko-KR" sz="160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13E7C0B-CFCE-4DE0-A2F5-AAA54BC42CF4}"/>
              </a:ext>
            </a:extLst>
          </p:cNvPr>
          <p:cNvGrpSpPr/>
          <p:nvPr/>
        </p:nvGrpSpPr>
        <p:grpSpPr>
          <a:xfrm>
            <a:off x="2010158" y="5691570"/>
            <a:ext cx="274434" cy="276999"/>
            <a:chOff x="1047012" y="2799433"/>
            <a:chExt cx="282173" cy="28481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198ADE6-88D1-4803-A107-60F18330830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DC425-FF6F-4AC8-9526-0B68A458C646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125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6FC86B4A-A882-41DE-8AC9-32D29345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1" y="1287551"/>
            <a:ext cx="4837797" cy="4037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9004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사용 후 고객이 금액 다운 요청시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E6E6F2-6714-4A3E-BE7D-E9AC046171E0}"/>
              </a:ext>
            </a:extLst>
          </p:cNvPr>
          <p:cNvSpPr txBox="1"/>
          <p:nvPr/>
        </p:nvSpPr>
        <p:spPr>
          <a:xfrm>
            <a:off x="84667" y="377350"/>
            <a:ext cx="7151317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※ 100</a:t>
            </a:r>
            <a:r>
              <a:rPr lang="ko-KR" altLang="en-US" sz="1600"/>
              <a:t>만원</a:t>
            </a:r>
            <a:r>
              <a:rPr lang="en-US" altLang="ko-KR" sz="1600"/>
              <a:t> </a:t>
            </a:r>
            <a:r>
              <a:rPr lang="ko-KR" altLang="en-US" sz="1600"/>
              <a:t>→</a:t>
            </a:r>
            <a:r>
              <a:rPr lang="en-US" altLang="ko-KR" sz="1600"/>
              <a:t> 70</a:t>
            </a:r>
            <a:r>
              <a:rPr lang="ko-KR" altLang="en-US" sz="1600"/>
              <a:t>만원으로</a:t>
            </a:r>
            <a:r>
              <a:rPr lang="en-US" altLang="ko-KR" sz="1600"/>
              <a:t> </a:t>
            </a:r>
            <a:r>
              <a:rPr lang="ko-KR" altLang="en-US" sz="1600"/>
              <a:t>다운 요청 상황을 가정</a:t>
            </a:r>
            <a:br>
              <a:rPr lang="en-US" altLang="ko-KR" sz="1600"/>
            </a:br>
            <a:r>
              <a:rPr lang="en-US" altLang="ko-KR" sz="1600"/>
              <a:t>1. </a:t>
            </a:r>
            <a:r>
              <a:rPr lang="ko-KR" altLang="en-US" sz="1600"/>
              <a:t>구매 후 사용한 선불권 전액 환불 처리</a:t>
            </a:r>
            <a:r>
              <a:rPr lang="en-US" altLang="ko-KR" sz="1600"/>
              <a:t> (</a:t>
            </a:r>
            <a:r>
              <a:rPr lang="ko-KR" altLang="en-US" sz="1600"/>
              <a:t>다운시에 규정 상 공제 금액 없음</a:t>
            </a:r>
            <a:r>
              <a:rPr lang="en-US" altLang="ko-KR" sz="1600"/>
              <a:t>)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1878303-AB9C-46BA-AD86-461A7273A78E}"/>
              </a:ext>
            </a:extLst>
          </p:cNvPr>
          <p:cNvGrpSpPr/>
          <p:nvPr/>
        </p:nvGrpSpPr>
        <p:grpSpPr>
          <a:xfrm>
            <a:off x="1964005" y="4570770"/>
            <a:ext cx="251647" cy="253999"/>
            <a:chOff x="1047012" y="2799433"/>
            <a:chExt cx="282173" cy="28481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14ADB0BA-8070-480E-9790-56389B763708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C1921B-BDB2-4381-A906-66587BF78BE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ECBF271D-660E-4040-87B0-B82F4CD12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00" t="6082" r="21070" b="6486"/>
          <a:stretch/>
        </p:blipFill>
        <p:spPr>
          <a:xfrm>
            <a:off x="3985094" y="1541241"/>
            <a:ext cx="2726266" cy="352998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EFF8C3B-3ECA-471A-AFF6-17A5759F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973" y="2160112"/>
            <a:ext cx="5300134" cy="44333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117D2997-D07E-4B68-871A-C2C1F06125E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2404533" y="3306236"/>
            <a:ext cx="1580561" cy="1518533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BF48FF15-C998-4615-9B92-9D32A5D7A743}"/>
              </a:ext>
            </a:extLst>
          </p:cNvPr>
          <p:cNvCxnSpPr>
            <a:cxnSpLocks/>
            <a:stCxn id="28" idx="2"/>
          </p:cNvCxnSpPr>
          <p:nvPr/>
        </p:nvCxnSpPr>
        <p:spPr>
          <a:xfrm rot="16200000" flipH="1">
            <a:off x="6632129" y="3787328"/>
            <a:ext cx="1117903" cy="3685706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1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9F2798-C614-4A89-AE22-F2F4FCC4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6"/>
          <a:stretch/>
        </p:blipFill>
        <p:spPr>
          <a:xfrm>
            <a:off x="8255000" y="94900"/>
            <a:ext cx="2505736" cy="66817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통합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93134" y="437208"/>
            <a:ext cx="5764720" cy="11526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앞에서 추가한 선불권 선택</a:t>
            </a:r>
            <a:br>
              <a:rPr lang="en-US" altLang="ko-KR" sz="1600"/>
            </a:br>
            <a:r>
              <a:rPr lang="en-US" altLang="ko-KR" sz="1600"/>
              <a:t>5. [</a:t>
            </a:r>
            <a:r>
              <a:rPr lang="ko-KR" altLang="en-US" sz="1600"/>
              <a:t>전액사용</a:t>
            </a:r>
            <a:r>
              <a:rPr lang="en-US" altLang="ko-KR" sz="1600"/>
              <a:t>] </a:t>
            </a:r>
            <a:r>
              <a:rPr lang="ko-KR" altLang="en-US" sz="1600"/>
              <a:t>버튼 눌러 기존 보유한 선불권 전액 소진시키기</a:t>
            </a:r>
            <a:br>
              <a:rPr lang="en-US" altLang="ko-KR" sz="1600"/>
            </a:br>
            <a:r>
              <a:rPr lang="en-US" altLang="ko-KR" sz="1600"/>
              <a:t>6. </a:t>
            </a:r>
            <a:r>
              <a:rPr lang="ko-KR" altLang="en-US" sz="1600"/>
              <a:t>나머지 실제 판매금액 결제</a:t>
            </a:r>
            <a:endParaRPr lang="en-US" altLang="ko-KR" sz="160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187B7B8-32EB-4C1B-A058-DA0973B0DAF0}"/>
              </a:ext>
            </a:extLst>
          </p:cNvPr>
          <p:cNvGrpSpPr/>
          <p:nvPr/>
        </p:nvGrpSpPr>
        <p:grpSpPr>
          <a:xfrm>
            <a:off x="9296979" y="3690174"/>
            <a:ext cx="274434" cy="276999"/>
            <a:chOff x="1050881" y="2799433"/>
            <a:chExt cx="274434" cy="276999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B004E6F0-55DE-4741-B4FC-66F711B1DF2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6C40BF-FCCF-49C5-9375-66E8D1CFB084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2AF0651-7E63-48F0-B8A1-D70F4D615304}"/>
              </a:ext>
            </a:extLst>
          </p:cNvPr>
          <p:cNvGrpSpPr/>
          <p:nvPr/>
        </p:nvGrpSpPr>
        <p:grpSpPr>
          <a:xfrm>
            <a:off x="8255000" y="1651192"/>
            <a:ext cx="274435" cy="276999"/>
            <a:chOff x="1050881" y="2799433"/>
            <a:chExt cx="274435" cy="276999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B449D81C-7FC7-42A7-9755-FAB8D6E3FE8E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80FDB-2B82-4639-937C-DED3F55870F2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CC62C58-39CF-4945-BF31-95F6CF7D7450}"/>
              </a:ext>
            </a:extLst>
          </p:cNvPr>
          <p:cNvGrpSpPr/>
          <p:nvPr/>
        </p:nvGrpSpPr>
        <p:grpSpPr>
          <a:xfrm>
            <a:off x="8117783" y="5287703"/>
            <a:ext cx="274434" cy="276999"/>
            <a:chOff x="1050881" y="2799433"/>
            <a:chExt cx="274434" cy="276999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2FBF80E-1EB8-45D5-BF06-3F009674F84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94CA5-5E0F-43F6-A9BE-84CCAF0B3B1E}"/>
                </a:ext>
              </a:extLst>
            </p:cNvPr>
            <p:cNvSpPr txBox="1"/>
            <p:nvPr/>
          </p:nvSpPr>
          <p:spPr>
            <a:xfrm>
              <a:off x="1050881" y="279943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326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9004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사용 후 고객이 금액 다운 요청시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E6E6F2-6714-4A3E-BE7D-E9AC046171E0}"/>
              </a:ext>
            </a:extLst>
          </p:cNvPr>
          <p:cNvSpPr txBox="1"/>
          <p:nvPr/>
        </p:nvSpPr>
        <p:spPr>
          <a:xfrm>
            <a:off x="84667" y="365765"/>
            <a:ext cx="831830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다운 요청받은 날짜로 </a:t>
            </a:r>
            <a:r>
              <a:rPr lang="en-US" altLang="ko-KR" sz="1600"/>
              <a:t>[</a:t>
            </a:r>
            <a:r>
              <a:rPr lang="ko-KR" altLang="en-US" sz="1600"/>
              <a:t>결제날짜</a:t>
            </a:r>
            <a:r>
              <a:rPr lang="en-US" altLang="ko-KR" sz="1600"/>
              <a:t>] </a:t>
            </a:r>
            <a:r>
              <a:rPr lang="ko-KR" altLang="en-US" sz="1600"/>
              <a:t>설정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앞서 환불한 선불권으로 사용한 금액을 제외하고 충전시키기 위해 임의 선불권 추가</a:t>
            </a:r>
            <a:endParaRPr lang="en-US" altLang="ko-KR" sz="16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E0BA13-089A-4C1A-99D4-3D27AE3D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4" y="2170203"/>
            <a:ext cx="5997045" cy="45512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5071F2AC-F122-4F1F-837F-1954561C7FCF}"/>
              </a:ext>
            </a:extLst>
          </p:cNvPr>
          <p:cNvGrpSpPr/>
          <p:nvPr/>
        </p:nvGrpSpPr>
        <p:grpSpPr>
          <a:xfrm>
            <a:off x="2922029" y="2792770"/>
            <a:ext cx="251647" cy="253999"/>
            <a:chOff x="1047012" y="2799433"/>
            <a:chExt cx="282173" cy="28481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3E4BE22-104D-4E2E-AEE1-FCC5EA794134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A0B8BF-7CB9-4B3A-BBB9-F13B7C0B161D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5" name="연결선: 꺾임 4">
            <a:extLst>
              <a:ext uri="{FF2B5EF4-FFF2-40B4-BE49-F238E27FC236}">
                <a16:creationId xmlns:a16="http://schemas.microsoft.com/office/drawing/2014/main" id="{7B7809E4-7E1F-434A-A1FA-20D75302C2A8}"/>
              </a:ext>
            </a:extLst>
          </p:cNvPr>
          <p:cNvCxnSpPr/>
          <p:nvPr/>
        </p:nvCxnSpPr>
        <p:spPr>
          <a:xfrm flipV="1">
            <a:off x="922867" y="3107267"/>
            <a:ext cx="2124985" cy="1896533"/>
          </a:xfrm>
          <a:prstGeom prst="bent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1A77AA5F-0619-4838-A95A-C7D077583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34" y="2284300"/>
            <a:ext cx="3046713" cy="42079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38FC926-44CF-4122-B985-0E46C5DC7380}"/>
              </a:ext>
            </a:extLst>
          </p:cNvPr>
          <p:cNvCxnSpPr>
            <a:cxnSpLocks/>
          </p:cNvCxnSpPr>
          <p:nvPr/>
        </p:nvCxnSpPr>
        <p:spPr>
          <a:xfrm>
            <a:off x="4765467" y="3750733"/>
            <a:ext cx="2661069" cy="185420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E8A33F2-0906-45DA-85ED-506796AA7F2E}"/>
              </a:ext>
            </a:extLst>
          </p:cNvPr>
          <p:cNvGrpSpPr/>
          <p:nvPr/>
        </p:nvGrpSpPr>
        <p:grpSpPr>
          <a:xfrm>
            <a:off x="7322721" y="4927603"/>
            <a:ext cx="274434" cy="276999"/>
            <a:chOff x="1034237" y="2799433"/>
            <a:chExt cx="307724" cy="310600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33EE046-562F-4588-B87C-E7B1C0F29C1C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46ECC0-97CD-400E-A286-641054057F6D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28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9004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사용 후 고객이 금액 다운 요청시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E6E6F2-6714-4A3E-BE7D-E9AC046171E0}"/>
              </a:ext>
            </a:extLst>
          </p:cNvPr>
          <p:cNvSpPr txBox="1"/>
          <p:nvPr/>
        </p:nvSpPr>
        <p:spPr>
          <a:xfrm>
            <a:off x="84667" y="411807"/>
            <a:ext cx="10783721" cy="18913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선불권명 임의 지정 </a:t>
            </a:r>
            <a:r>
              <a:rPr lang="en-US" altLang="ko-KR" sz="1600"/>
              <a:t>(</a:t>
            </a:r>
            <a:r>
              <a:rPr lang="ko-KR" altLang="en-US" sz="1600"/>
              <a:t>선불권 차감시 작성한 선불권명을 포함해서 알림톡 가기 때문에 고객에게 보여질 부분 유념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다운되는 금액은 매출로 잡혀야하기 때문에</a:t>
            </a:r>
            <a:r>
              <a:rPr lang="en-US" altLang="ko-KR" sz="1600"/>
              <a:t>, </a:t>
            </a:r>
            <a:r>
              <a:rPr lang="ko-KR" altLang="en-US" sz="1600"/>
              <a:t>판매가격은 다운 요청받은 금액으로 입력</a:t>
            </a:r>
            <a:br>
              <a:rPr lang="en-US" altLang="ko-KR" sz="1600"/>
            </a:br>
            <a:r>
              <a:rPr lang="en-US" altLang="ko-KR" sz="1600"/>
              <a:t>3. </a:t>
            </a:r>
            <a:r>
              <a:rPr lang="ko-KR" altLang="en-US" sz="1600"/>
              <a:t>충전금액은 다운 요청받은 금액과 앞서 환불한 선불권으로 차감한 시술들의 금액의 차액만큼 입력</a:t>
            </a:r>
            <a:br>
              <a:rPr lang="en-US" altLang="ko-KR" sz="1600"/>
            </a:br>
            <a:r>
              <a:rPr lang="en-US" altLang="ko-KR" sz="1600"/>
              <a:t>   (70</a:t>
            </a:r>
            <a:r>
              <a:rPr lang="ko-KR" altLang="en-US" sz="1600"/>
              <a:t>만원 다운 요청 </a:t>
            </a:r>
            <a:r>
              <a:rPr lang="en-US" altLang="ko-KR" sz="1600"/>
              <a:t>– 63</a:t>
            </a:r>
            <a:r>
              <a:rPr lang="ko-KR" altLang="en-US" sz="1600"/>
              <a:t>만원 차감 </a:t>
            </a:r>
            <a:r>
              <a:rPr lang="en-US" altLang="ko-KR" sz="1600"/>
              <a:t>= 7</a:t>
            </a:r>
            <a:r>
              <a:rPr lang="ko-KR" altLang="en-US" sz="1600"/>
              <a:t>만원</a:t>
            </a:r>
            <a:r>
              <a:rPr lang="en-US" altLang="ko-KR" sz="1600"/>
              <a:t>)</a:t>
            </a:r>
            <a:br>
              <a:rPr lang="en-US" altLang="ko-KR" sz="1600"/>
            </a:br>
            <a:r>
              <a:rPr lang="en-US" altLang="ko-KR" sz="1600"/>
              <a:t>4. </a:t>
            </a:r>
            <a:r>
              <a:rPr lang="ko-KR" altLang="en-US" sz="1600"/>
              <a:t>사용기한 임의 설정</a:t>
            </a:r>
            <a:endParaRPr lang="en-US" altLang="ko-KR" sz="16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7E61CE-0B96-413E-9C48-63F930D9C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421" y="1669279"/>
            <a:ext cx="3651780" cy="50077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EEE3DB01-E610-4E19-99E5-2B7EFD1E651B}"/>
              </a:ext>
            </a:extLst>
          </p:cNvPr>
          <p:cNvGrpSpPr/>
          <p:nvPr/>
        </p:nvGrpSpPr>
        <p:grpSpPr>
          <a:xfrm>
            <a:off x="7668152" y="3217336"/>
            <a:ext cx="251647" cy="253999"/>
            <a:chOff x="1047012" y="2799433"/>
            <a:chExt cx="282173" cy="284810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CB4477C3-D4E3-4B19-B6CD-25C9A262344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7082D3-13FA-4216-8D5A-7377EA4A8D0B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8D4FED6-9357-4F07-A926-878A5E60F0C4}"/>
              </a:ext>
            </a:extLst>
          </p:cNvPr>
          <p:cNvGrpSpPr/>
          <p:nvPr/>
        </p:nvGrpSpPr>
        <p:grpSpPr>
          <a:xfrm>
            <a:off x="7656760" y="3919152"/>
            <a:ext cx="274434" cy="276999"/>
            <a:chOff x="1034237" y="2799433"/>
            <a:chExt cx="307724" cy="31060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F261C98F-25BA-4D6C-B9AE-4368669D7C30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A11CFD-A583-4353-9646-FBEF7A43052D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0B01288-EC00-498A-AA7F-9D259AED99A2}"/>
              </a:ext>
            </a:extLst>
          </p:cNvPr>
          <p:cNvGrpSpPr/>
          <p:nvPr/>
        </p:nvGrpSpPr>
        <p:grpSpPr>
          <a:xfrm>
            <a:off x="7656760" y="4554842"/>
            <a:ext cx="274434" cy="276999"/>
            <a:chOff x="1034237" y="2799433"/>
            <a:chExt cx="307724" cy="31060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E639636B-0A4D-4D60-913E-368E4C3BE05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47615-9CE2-4EAD-BF11-0EB32B20C9E7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3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8B476DC-E421-46B8-8533-C7141713BABA}"/>
              </a:ext>
            </a:extLst>
          </p:cNvPr>
          <p:cNvGrpSpPr/>
          <p:nvPr/>
        </p:nvGrpSpPr>
        <p:grpSpPr>
          <a:xfrm>
            <a:off x="7656760" y="5087328"/>
            <a:ext cx="274434" cy="276999"/>
            <a:chOff x="1034237" y="2799433"/>
            <a:chExt cx="307724" cy="310600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BFC055F9-4914-4384-A2A9-4C0F22DCFE1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0CBE59-6ECD-4D5A-B990-D20AE5818A4D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4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199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5BD3BDB-E333-407F-B766-807CDA281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99" y="800942"/>
            <a:ext cx="3155245" cy="5825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9004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사용 후 고객이 금액 다운 요청시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C48DE1-F114-4352-BDB2-0BDA697D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4" y="2302561"/>
            <a:ext cx="3195108" cy="43784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0FC2C2-3918-47B8-9AE6-20AA3BA2EDF8}"/>
              </a:ext>
            </a:extLst>
          </p:cNvPr>
          <p:cNvSpPr txBox="1"/>
          <p:nvPr/>
        </p:nvSpPr>
        <p:spPr>
          <a:xfrm>
            <a:off x="84667" y="409264"/>
            <a:ext cx="4871847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선불권 생성 후 해당 선불권 고객에게 부여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선불권 다운은 매출 유형을 </a:t>
            </a:r>
            <a:r>
              <a:rPr lang="en-US" altLang="ko-KR" sz="1600"/>
              <a:t>[</a:t>
            </a:r>
            <a:r>
              <a:rPr lang="ko-KR" altLang="en-US" sz="1600"/>
              <a:t>기존 매출</a:t>
            </a:r>
            <a:r>
              <a:rPr lang="en-US" altLang="ko-KR" sz="1600"/>
              <a:t>]</a:t>
            </a:r>
            <a:r>
              <a:rPr lang="ko-KR" altLang="en-US" sz="1600"/>
              <a:t>로만 선택</a:t>
            </a:r>
            <a:endParaRPr lang="en-US" altLang="ko-KR" sz="1600"/>
          </a:p>
        </p:txBody>
      </p: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2E36B5AB-A814-48D7-BEA6-27DA0A63A66A}"/>
              </a:ext>
            </a:extLst>
          </p:cNvPr>
          <p:cNvCxnSpPr>
            <a:cxnSpLocks/>
          </p:cNvCxnSpPr>
          <p:nvPr/>
        </p:nvCxnSpPr>
        <p:spPr>
          <a:xfrm flipV="1">
            <a:off x="3217239" y="2870201"/>
            <a:ext cx="3323261" cy="431799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0148F2F-8707-4B16-882C-3F1025AF5569}"/>
              </a:ext>
            </a:extLst>
          </p:cNvPr>
          <p:cNvGrpSpPr/>
          <p:nvPr/>
        </p:nvGrpSpPr>
        <p:grpSpPr>
          <a:xfrm>
            <a:off x="6414676" y="2616116"/>
            <a:ext cx="251647" cy="253999"/>
            <a:chOff x="1047012" y="2799433"/>
            <a:chExt cx="282173" cy="284810"/>
          </a:xfrm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C8E08FBF-7638-4848-9CE9-4E65DA7B1013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49AE2C-908D-433D-BAE8-9F198D7B8734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A1C03DFB-C047-4519-85A2-4B2FEE2F842D}"/>
              </a:ext>
            </a:extLst>
          </p:cNvPr>
          <p:cNvGrpSpPr/>
          <p:nvPr/>
        </p:nvGrpSpPr>
        <p:grpSpPr>
          <a:xfrm>
            <a:off x="6266065" y="3995352"/>
            <a:ext cx="274434" cy="276999"/>
            <a:chOff x="1034237" y="2799433"/>
            <a:chExt cx="307724" cy="310600"/>
          </a:xfrm>
        </p:grpSpPr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841F0B47-C8F9-4AE6-AFB7-CC4BCD7BACFF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AD69F6-1562-4C32-8B9F-5F4CC0757AC3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5234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39004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사용 후 고객이 금액 다운 요청시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FC2C2-3918-47B8-9AE6-20AA3BA2EDF8}"/>
              </a:ext>
            </a:extLst>
          </p:cNvPr>
          <p:cNvSpPr txBox="1"/>
          <p:nvPr/>
        </p:nvSpPr>
        <p:spPr>
          <a:xfrm>
            <a:off x="84667" y="409264"/>
            <a:ext cx="3166251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다운된 선불권 정상 유무 확인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보유 금액 이상 유무 확인</a:t>
            </a:r>
            <a:endParaRPr lang="en-US" altLang="ko-KR" sz="160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D13496-22AC-4B92-8D00-71D70E77C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2" y="1359057"/>
            <a:ext cx="6286403" cy="52782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FAD28672-64F3-493A-98A4-5680F63F5534}"/>
              </a:ext>
            </a:extLst>
          </p:cNvPr>
          <p:cNvGrpSpPr/>
          <p:nvPr/>
        </p:nvGrpSpPr>
        <p:grpSpPr>
          <a:xfrm>
            <a:off x="3239929" y="2743935"/>
            <a:ext cx="251647" cy="253999"/>
            <a:chOff x="1047012" y="2799433"/>
            <a:chExt cx="282173" cy="28481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13B884B-383D-42D2-BE58-78976230102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E9491F-C4F0-4186-8E9E-C57CF17C7433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D72B27D-BA9E-4A4A-A801-5BAED36900D9}"/>
              </a:ext>
            </a:extLst>
          </p:cNvPr>
          <p:cNvGrpSpPr/>
          <p:nvPr/>
        </p:nvGrpSpPr>
        <p:grpSpPr>
          <a:xfrm>
            <a:off x="1467924" y="1910913"/>
            <a:ext cx="274434" cy="276999"/>
            <a:chOff x="1034237" y="2799433"/>
            <a:chExt cx="307724" cy="310600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18639CCD-37F4-446F-AD32-8C6585FEE929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1488EB-79E4-46C2-823B-7665D545B15D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3195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97A2A9-452E-4797-858B-589CB04B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8" y="1018301"/>
            <a:ext cx="6837070" cy="56449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479330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고객이 알림톡 받지 못했다고 얘기할 시 확인 방법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FC2C2-3918-47B8-9AE6-20AA3BA2EDF8}"/>
              </a:ext>
            </a:extLst>
          </p:cNvPr>
          <p:cNvSpPr txBox="1"/>
          <p:nvPr/>
        </p:nvSpPr>
        <p:spPr>
          <a:xfrm>
            <a:off x="84667" y="411807"/>
            <a:ext cx="10703571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[</a:t>
            </a:r>
            <a:r>
              <a:rPr lang="ko-KR" altLang="en-US" sz="1600"/>
              <a:t>고객상세</a:t>
            </a:r>
            <a:r>
              <a:rPr lang="en-US" altLang="ko-KR" sz="1600"/>
              <a:t>] </a:t>
            </a:r>
            <a:r>
              <a:rPr lang="ko-KR" altLang="en-US" sz="1600"/>
              <a:t>페이지 내 </a:t>
            </a:r>
            <a:r>
              <a:rPr lang="en-US" altLang="ko-KR" sz="1600"/>
              <a:t>[</a:t>
            </a:r>
            <a:r>
              <a:rPr lang="ko-KR" altLang="en-US" sz="1600"/>
              <a:t>발송내역</a:t>
            </a:r>
            <a:r>
              <a:rPr lang="en-US" altLang="ko-KR" sz="1600"/>
              <a:t>]</a:t>
            </a:r>
            <a:r>
              <a:rPr lang="ko-KR" altLang="en-US" sz="1600"/>
              <a:t>에서 날짜</a:t>
            </a:r>
            <a:r>
              <a:rPr lang="en-US" altLang="ko-KR" sz="1600"/>
              <a:t>,</a:t>
            </a:r>
            <a:r>
              <a:rPr lang="ko-KR" altLang="en-US" sz="1600"/>
              <a:t> 시간 및 알림톡 종류와 내용 확인 후 정상적으로 발송되었는지 확인</a:t>
            </a:r>
            <a:endParaRPr lang="en-US" altLang="ko-KR" sz="160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AD28672-64F3-493A-98A4-5680F63F5534}"/>
              </a:ext>
            </a:extLst>
          </p:cNvPr>
          <p:cNvGrpSpPr/>
          <p:nvPr/>
        </p:nvGrpSpPr>
        <p:grpSpPr>
          <a:xfrm>
            <a:off x="3526486" y="2219002"/>
            <a:ext cx="251647" cy="253999"/>
            <a:chOff x="1047012" y="2799433"/>
            <a:chExt cx="282173" cy="28481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13B884B-383D-42D2-BE58-789762301026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E9491F-C4F0-4186-8E9E-C57CF17C7433}"/>
                </a:ext>
              </a:extLst>
            </p:cNvPr>
            <p:cNvSpPr txBox="1"/>
            <p:nvPr/>
          </p:nvSpPr>
          <p:spPr>
            <a:xfrm>
              <a:off x="1047012" y="2799433"/>
              <a:ext cx="282173" cy="2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1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9670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479330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고객이 알림톡 받지 못했다고 얘기할 시 확인 방법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FC2C2-3918-47B8-9AE6-20AA3BA2EDF8}"/>
              </a:ext>
            </a:extLst>
          </p:cNvPr>
          <p:cNvSpPr txBox="1"/>
          <p:nvPr/>
        </p:nvSpPr>
        <p:spPr>
          <a:xfrm>
            <a:off x="84667" y="411807"/>
            <a:ext cx="9054082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발송되지 않았을 경우</a:t>
            </a:r>
            <a:r>
              <a:rPr lang="en-US" altLang="ko-KR" sz="1600"/>
              <a:t>, [</a:t>
            </a:r>
            <a:r>
              <a:rPr lang="ko-KR" altLang="en-US" sz="1600"/>
              <a:t>매니저톡</a:t>
            </a:r>
            <a:r>
              <a:rPr lang="en-US" altLang="ko-KR" sz="1600"/>
              <a:t>] </a:t>
            </a:r>
            <a:r>
              <a:rPr lang="ko-KR" altLang="en-US" sz="1600"/>
              <a:t>페이지 내 고객 연락처 검색 후 발송 실패 사유 확인 후 조치</a:t>
            </a:r>
            <a:endParaRPr lang="en-US" altLang="ko-KR" sz="16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EF258C6-901E-4103-9041-6FDFA323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1478770"/>
            <a:ext cx="11362266" cy="51196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67690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490871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/>
              <a:t>‘</a:t>
            </a:r>
            <a:r>
              <a:rPr lang="ko-KR" altLang="en-US" sz="1600" b="1"/>
              <a:t>톡 유저가 아님</a:t>
            </a:r>
            <a:r>
              <a:rPr lang="en-US" altLang="ko-KR" sz="1600" b="1"/>
              <a:t>‘</a:t>
            </a:r>
            <a:r>
              <a:rPr lang="ko-KR" altLang="en-US" sz="1600" b="1"/>
              <a:t> 실패 사유 발생시 확인해야할 사항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FC2C2-3918-47B8-9AE6-20AA3BA2EDF8}"/>
              </a:ext>
            </a:extLst>
          </p:cNvPr>
          <p:cNvSpPr txBox="1"/>
          <p:nvPr/>
        </p:nvSpPr>
        <p:spPr>
          <a:xfrm>
            <a:off x="84667" y="411807"/>
            <a:ext cx="11969943" cy="15220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고객 핸드폰에서 카카오톡 접속 후 톱니바퀴 아이콘</a:t>
            </a:r>
            <a:r>
              <a:rPr lang="en-US" altLang="ko-KR" sz="1600"/>
              <a:t> &gt; </a:t>
            </a:r>
            <a:r>
              <a:rPr lang="ko-KR" altLang="en-US" sz="1600"/>
              <a:t>전체 설정 </a:t>
            </a:r>
            <a:r>
              <a:rPr lang="en-US" altLang="ko-KR" sz="1600"/>
              <a:t>&gt; </a:t>
            </a:r>
            <a:r>
              <a:rPr lang="ko-KR" altLang="en-US" sz="1600"/>
              <a:t>카카오계정 </a:t>
            </a:r>
            <a:r>
              <a:rPr lang="en-US" altLang="ko-KR" sz="1600"/>
              <a:t>&gt; </a:t>
            </a:r>
            <a:r>
              <a:rPr lang="ko-KR" altLang="en-US" sz="1600"/>
              <a:t>계정 정보 </a:t>
            </a:r>
            <a:r>
              <a:rPr lang="en-US" altLang="ko-KR" sz="1600"/>
              <a:t>&gt; '</a:t>
            </a:r>
            <a:r>
              <a:rPr lang="ko-KR" altLang="en-US" sz="1600"/>
              <a:t>연락처</a:t>
            </a:r>
            <a:r>
              <a:rPr lang="en-US" altLang="ko-KR" sz="1600"/>
              <a:t>' </a:t>
            </a:r>
            <a:r>
              <a:rPr lang="ko-KR" altLang="en-US" sz="1600"/>
              <a:t>중 전화번호 경로 이동</a:t>
            </a:r>
            <a:br>
              <a:rPr lang="en-US" altLang="ko-KR" sz="1600"/>
            </a:br>
            <a:r>
              <a:rPr lang="en-US" altLang="ko-KR" sz="1600"/>
              <a:t>2. </a:t>
            </a:r>
            <a:r>
              <a:rPr lang="ko-KR" altLang="en-US" sz="1600"/>
              <a:t>카카오톡 앱에 등록된 전화번호와 인트라넷에 등록된 전화번호가 일치하는지 확인</a:t>
            </a:r>
            <a:br>
              <a:rPr lang="en-US" altLang="ko-KR" sz="1600"/>
            </a:br>
            <a:r>
              <a:rPr lang="en-US" altLang="ko-KR" sz="1600"/>
              <a:t>   </a:t>
            </a:r>
            <a:r>
              <a:rPr lang="ko-KR" altLang="en-US" sz="1600"/>
              <a:t>전화번호 다를 경우</a:t>
            </a:r>
            <a:r>
              <a:rPr lang="en-US" altLang="ko-KR" sz="1600"/>
              <a:t>, </a:t>
            </a:r>
            <a:r>
              <a:rPr lang="ko-KR" altLang="en-US" sz="1600"/>
              <a:t>고객에게 인트라넷 전화번호로 카카오톡 전화번호 업데이트 요청</a:t>
            </a:r>
            <a:br>
              <a:rPr lang="en-US" altLang="ko-KR" sz="1600"/>
            </a:br>
            <a:r>
              <a:rPr lang="en-US" altLang="ko-KR" sz="1600"/>
              <a:t>※ </a:t>
            </a:r>
            <a:r>
              <a:rPr lang="ko-KR" altLang="en-US" sz="1600"/>
              <a:t>이 외에도 정상 발송되었으나</a:t>
            </a:r>
            <a:r>
              <a:rPr lang="en-US" altLang="ko-KR" sz="1600"/>
              <a:t>, </a:t>
            </a:r>
            <a:r>
              <a:rPr lang="ko-KR" altLang="en-US" sz="1600"/>
              <a:t>실제 알림톡이 안오는 경우에도 해당 사항 확인</a:t>
            </a:r>
            <a:endParaRPr lang="en-US" altLang="ko-KR" sz="16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98F4A45-CEBF-4258-96EA-5300A50C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949" y="2066466"/>
            <a:ext cx="2356261" cy="4646890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3B81D4F-15C4-44B7-8C9D-DE616DE6364F}"/>
              </a:ext>
            </a:extLst>
          </p:cNvPr>
          <p:cNvGrpSpPr/>
          <p:nvPr/>
        </p:nvGrpSpPr>
        <p:grpSpPr>
          <a:xfrm>
            <a:off x="4581732" y="5728798"/>
            <a:ext cx="274434" cy="276999"/>
            <a:chOff x="1034237" y="2799433"/>
            <a:chExt cx="307724" cy="3106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367FA3B-F6D9-48E9-AF15-BA7C91F6FC3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F9E80-91E9-4F2A-8C89-A621BB6F1AB9}"/>
                </a:ext>
              </a:extLst>
            </p:cNvPr>
            <p:cNvSpPr txBox="1"/>
            <p:nvPr/>
          </p:nvSpPr>
          <p:spPr>
            <a:xfrm>
              <a:off x="1034237" y="2799433"/>
              <a:ext cx="307724" cy="310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2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18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DCCC2F-9549-4DB1-BB57-70FA4C1B805E}"/>
              </a:ext>
            </a:extLst>
          </p:cNvPr>
          <p:cNvSpPr txBox="1"/>
          <p:nvPr/>
        </p:nvSpPr>
        <p:spPr>
          <a:xfrm>
            <a:off x="9011226" y="823577"/>
            <a:ext cx="31426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ko-KR" sz="1200"/>
            </a:b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적용할 지점 선택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적용할 날짜 선택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아래 표의 열제목에 대한 의미 설명</a:t>
            </a:r>
            <a:r>
              <a:rPr lang="en-US" altLang="ko-KR" sz="1200"/>
              <a:t>. </a:t>
            </a:r>
            <a:r>
              <a:rPr lang="ko-KR" altLang="en-US" sz="1200"/>
              <a:t>클릭시마다 열리고 닫힘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고객 상세 정보 내 </a:t>
            </a:r>
            <a:r>
              <a:rPr lang="en-US" altLang="ko-KR" sz="1200" b="1"/>
              <a:t>[</a:t>
            </a:r>
            <a:r>
              <a:rPr lang="ko-KR" altLang="en-US" sz="1200" b="1"/>
              <a:t>신규</a:t>
            </a:r>
            <a:r>
              <a:rPr lang="en-US" altLang="ko-KR" sz="1200" b="1"/>
              <a:t>]</a:t>
            </a:r>
            <a:r>
              <a:rPr lang="ko-KR" altLang="en-US" sz="1200"/>
              <a:t>로 표기된 고객들의 예약수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고객 상세 정보 내 </a:t>
            </a:r>
            <a:r>
              <a:rPr lang="en-US" altLang="ko-KR" sz="1200" b="1"/>
              <a:t>[</a:t>
            </a:r>
            <a:r>
              <a:rPr lang="ko-KR" altLang="en-US" sz="1200" b="1"/>
              <a:t>멤버쉽</a:t>
            </a:r>
            <a:r>
              <a:rPr lang="en-US" altLang="ko-KR" sz="1200" b="1"/>
              <a:t>]</a:t>
            </a:r>
            <a:r>
              <a:rPr lang="ko-KR" altLang="en-US" sz="1200"/>
              <a:t>으로 표기된 고객들의 예약수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신규</a:t>
            </a:r>
            <a:r>
              <a:rPr lang="en-US" altLang="ko-KR" sz="1200"/>
              <a:t>+</a:t>
            </a:r>
            <a:r>
              <a:rPr lang="ko-KR" altLang="en-US" sz="1200"/>
              <a:t>기존 예약 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[</a:t>
            </a:r>
            <a:r>
              <a:rPr lang="ko-KR" altLang="en-US" sz="1200" b="1"/>
              <a:t>현재예약수</a:t>
            </a:r>
            <a:r>
              <a:rPr lang="en-US" altLang="ko-KR" sz="1200" b="1"/>
              <a:t>]</a:t>
            </a:r>
            <a:r>
              <a:rPr lang="ko-KR" altLang="en-US" sz="1200"/>
              <a:t>를 포함하여 해당 시간대에 사용자앱에서 예약할 수 있는 최대 수 설정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[</a:t>
            </a:r>
            <a:r>
              <a:rPr lang="ko-KR" altLang="en-US" sz="1200" b="1"/>
              <a:t>최대예약수</a:t>
            </a:r>
            <a:r>
              <a:rPr lang="en-US" altLang="ko-KR" sz="1200" b="1"/>
              <a:t>] – [</a:t>
            </a:r>
            <a:r>
              <a:rPr lang="ko-KR" altLang="en-US" sz="1200" b="1"/>
              <a:t>현재예약수</a:t>
            </a:r>
            <a:r>
              <a:rPr lang="en-US" altLang="ko-KR" sz="1200" b="1"/>
              <a:t>]</a:t>
            </a:r>
            <a:r>
              <a:rPr lang="ko-KR" altLang="en-US" sz="1200"/>
              <a:t>로</a:t>
            </a:r>
            <a:r>
              <a:rPr lang="en-US" altLang="ko-KR" sz="1200"/>
              <a:t>, </a:t>
            </a:r>
            <a:r>
              <a:rPr lang="ko-KR" altLang="en-US" sz="1200"/>
              <a:t>해당 시간에 사용자앱에서 예약 가능한 인원 수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en-US" altLang="ko-KR" sz="1200"/>
              <a:t>2</a:t>
            </a:r>
            <a:r>
              <a:rPr lang="ko-KR" altLang="en-US" sz="1200"/>
              <a:t>의 날짜와 관계 없이 모든 날짜에 적용되는 최대예약수 설정</a:t>
            </a:r>
            <a:endParaRPr lang="en-US" altLang="ko-KR" sz="1200"/>
          </a:p>
          <a:p>
            <a:pPr marL="228600" indent="-228600">
              <a:buFont typeface="+mj-lt"/>
              <a:buAutoNum type="arabicPeriod"/>
            </a:pPr>
            <a:r>
              <a:rPr lang="ko-KR" altLang="en-US" sz="1200"/>
              <a:t>버튼 클릭시 </a:t>
            </a:r>
            <a:r>
              <a:rPr lang="en-US" altLang="ko-KR" sz="1200" b="1"/>
              <a:t>[</a:t>
            </a:r>
            <a:r>
              <a:rPr lang="ko-KR" altLang="en-US" sz="1200" b="1"/>
              <a:t>예약가능 인원수</a:t>
            </a:r>
            <a:r>
              <a:rPr lang="en-US" altLang="ko-KR" sz="1200" b="1"/>
              <a:t>]</a:t>
            </a:r>
            <a:r>
              <a:rPr lang="ko-KR" altLang="en-US" sz="1200"/>
              <a:t>와 무관하게 예약 마감시키는 기능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F1C2D7-D89B-486D-A13F-16156D942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4" y="1276350"/>
            <a:ext cx="8747768" cy="46101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B828FE-6AC7-4B11-9972-B771D6D19B1E}"/>
              </a:ext>
            </a:extLst>
          </p:cNvPr>
          <p:cNvGrpSpPr/>
          <p:nvPr/>
        </p:nvGrpSpPr>
        <p:grpSpPr>
          <a:xfrm>
            <a:off x="409575" y="20002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A5E588DE-4D6F-4791-9BBE-6A92BCF7837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221947-E92A-49AE-88C1-3C212429DB7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F03023C-69FD-4140-8A3D-FF8F79A826E4}"/>
              </a:ext>
            </a:extLst>
          </p:cNvPr>
          <p:cNvGrpSpPr/>
          <p:nvPr/>
        </p:nvGrpSpPr>
        <p:grpSpPr>
          <a:xfrm>
            <a:off x="390525" y="2343150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B000CC9-F3EC-49EE-B8CA-26D70F247B89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E54375-ACB1-4926-8077-3FF20F8C59EF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2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3CA50FE-FCDD-4A36-B51C-1A8E8038A889}"/>
              </a:ext>
            </a:extLst>
          </p:cNvPr>
          <p:cNvGrpSpPr/>
          <p:nvPr/>
        </p:nvGrpSpPr>
        <p:grpSpPr>
          <a:xfrm>
            <a:off x="657225" y="27146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ED970242-21DC-4874-81AF-C876CEDB7FB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6DD486-1808-4099-AE7E-022964D18DB8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55CC1F6-B040-41CC-8D7E-4F55AE7EF851}"/>
              </a:ext>
            </a:extLst>
          </p:cNvPr>
          <p:cNvGrpSpPr/>
          <p:nvPr/>
        </p:nvGrpSpPr>
        <p:grpSpPr>
          <a:xfrm>
            <a:off x="1285875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466F2A3-B5A4-4626-8A58-CFA11E6833EF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F0B724-F106-40E8-A52C-26EC499293D4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95513C87-944F-4BA6-A038-6293181DF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775" y="2399241"/>
            <a:ext cx="2751188" cy="5524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7328840D-D114-4549-94C2-FC3AEC30F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37" y="3508904"/>
            <a:ext cx="2747963" cy="5733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32797E4B-4849-4797-A934-5D18D124DB3C}"/>
              </a:ext>
            </a:extLst>
          </p:cNvPr>
          <p:cNvGrpSpPr/>
          <p:nvPr/>
        </p:nvGrpSpPr>
        <p:grpSpPr>
          <a:xfrm>
            <a:off x="2209800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7194816-CBDD-43BB-8916-741AD03FC0CD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ECA94D-CF3C-4164-A4B0-038CF854BA7C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FB7976D5-AC84-4A39-A49E-6CCF6F339939}"/>
              </a:ext>
            </a:extLst>
          </p:cNvPr>
          <p:cNvGrpSpPr/>
          <p:nvPr/>
        </p:nvGrpSpPr>
        <p:grpSpPr>
          <a:xfrm>
            <a:off x="3200400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EB1409C1-CCC9-4E28-9D8E-4610FA339A15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E3E2DA-DCDD-458F-B5A1-4171ACD38455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4FD0D32-30B8-487E-9435-F738B42FC122}"/>
              </a:ext>
            </a:extLst>
          </p:cNvPr>
          <p:cNvGrpSpPr/>
          <p:nvPr/>
        </p:nvGrpSpPr>
        <p:grpSpPr>
          <a:xfrm>
            <a:off x="42211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43AFE3D7-9BBF-4FB0-A231-2723E63AAC9E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94F450-D429-48F6-A718-076D6E392000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7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BF5687A-6D11-4854-B9CE-66838F02D791}"/>
              </a:ext>
            </a:extLst>
          </p:cNvPr>
          <p:cNvGrpSpPr/>
          <p:nvPr/>
        </p:nvGrpSpPr>
        <p:grpSpPr>
          <a:xfrm>
            <a:off x="52879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071D1F3C-B88B-402F-BC74-FB8C376EDFA3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6AC46E3-A094-47B9-BB18-41E31EB8EA8F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8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3256A2E-18EB-4306-892E-2B6F2E2F02C4}"/>
              </a:ext>
            </a:extLst>
          </p:cNvPr>
          <p:cNvGrpSpPr/>
          <p:nvPr/>
        </p:nvGrpSpPr>
        <p:grpSpPr>
          <a:xfrm>
            <a:off x="6659563" y="3438525"/>
            <a:ext cx="272606" cy="307777"/>
            <a:chOff x="6668697" y="3308351"/>
            <a:chExt cx="272606" cy="3077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025DA86C-72C9-461F-B8FB-278AA71DA566}"/>
                </a:ext>
              </a:extLst>
            </p:cNvPr>
            <p:cNvSpPr/>
            <p:nvPr/>
          </p:nvSpPr>
          <p:spPr>
            <a:xfrm>
              <a:off x="6696364" y="3352800"/>
              <a:ext cx="222250" cy="222250"/>
            </a:xfrm>
            <a:prstGeom prst="ellipse">
              <a:avLst/>
            </a:prstGeom>
            <a:solidFill>
              <a:srgbClr val="F00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0E3E9C4-FC00-4245-93FC-A3D990A88803}"/>
                </a:ext>
              </a:extLst>
            </p:cNvPr>
            <p:cNvSpPr txBox="1"/>
            <p:nvPr/>
          </p:nvSpPr>
          <p:spPr>
            <a:xfrm>
              <a:off x="6668697" y="3308351"/>
              <a:ext cx="272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9</a:t>
              </a:r>
              <a:endParaRPr lang="ko-KR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48" name="타원 47">
            <a:extLst>
              <a:ext uri="{FF2B5EF4-FFF2-40B4-BE49-F238E27FC236}">
                <a16:creationId xmlns:a16="http://schemas.microsoft.com/office/drawing/2014/main" id="{AD39B563-E219-42AE-BCCE-3453EA5263D5}"/>
              </a:ext>
            </a:extLst>
          </p:cNvPr>
          <p:cNvSpPr/>
          <p:nvPr/>
        </p:nvSpPr>
        <p:spPr>
          <a:xfrm>
            <a:off x="7935005" y="3482974"/>
            <a:ext cx="222250" cy="222250"/>
          </a:xfrm>
          <a:prstGeom prst="ellipse">
            <a:avLst/>
          </a:prstGeom>
          <a:solidFill>
            <a:srgbClr val="F00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5E5BD0-1BE9-47E8-86AC-848771D20293}"/>
              </a:ext>
            </a:extLst>
          </p:cNvPr>
          <p:cNvSpPr txBox="1"/>
          <p:nvPr/>
        </p:nvSpPr>
        <p:spPr>
          <a:xfrm>
            <a:off x="7820025" y="3438525"/>
            <a:ext cx="44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</a:rPr>
              <a:t>10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EBB02B-55DF-4E23-9EA1-47F009DAB700}"/>
              </a:ext>
            </a:extLst>
          </p:cNvPr>
          <p:cNvSpPr txBox="1"/>
          <p:nvPr/>
        </p:nvSpPr>
        <p:spPr>
          <a:xfrm>
            <a:off x="84667" y="73253"/>
            <a:ext cx="639309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지점</a:t>
            </a:r>
            <a:r>
              <a:rPr lang="en-US" altLang="ko-KR" sz="1600" b="1"/>
              <a:t>/</a:t>
            </a:r>
            <a:r>
              <a:rPr lang="ko-KR" altLang="en-US" sz="1600" b="1"/>
              <a:t>날짜</a:t>
            </a:r>
            <a:r>
              <a:rPr lang="en-US" altLang="ko-KR" sz="1600" b="1"/>
              <a:t>/</a:t>
            </a:r>
            <a:r>
              <a:rPr lang="ko-KR" altLang="en-US" sz="1600" b="1"/>
              <a:t>시간별 사용자앱 내에서 예약 가능 예약갯수 조정 희망시</a:t>
            </a:r>
          </a:p>
        </p:txBody>
      </p:sp>
    </p:spTree>
    <p:extLst>
      <p:ext uri="{BB962C8B-B14F-4D97-AF65-F5344CB8AC3E}">
        <p14:creationId xmlns:p14="http://schemas.microsoft.com/office/powerpoint/2010/main" val="390126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EB955C7-0E8E-474E-92DE-C4767CD21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393" y="1008215"/>
            <a:ext cx="5820833" cy="48415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통합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84667" y="442615"/>
            <a:ext cx="4192173" cy="7833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5. </a:t>
            </a:r>
            <a:r>
              <a:rPr lang="ko-KR" altLang="en-US" sz="1600"/>
              <a:t>통합시킨 기존 선불권은 자동으로 삭제됨</a:t>
            </a:r>
            <a:br>
              <a:rPr lang="en-US" altLang="ko-KR" sz="1600"/>
            </a:br>
            <a:r>
              <a:rPr lang="en-US" altLang="ko-KR" sz="1600"/>
              <a:t>6. </a:t>
            </a:r>
            <a:r>
              <a:rPr lang="ko-KR" altLang="en-US" sz="1600"/>
              <a:t>매출 내역에서는 통합시킨 선불권 보여짐</a:t>
            </a:r>
            <a:endParaRPr lang="en-US" altLang="ko-KR" sz="16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E5057D3-F0EC-434D-B204-A900CCE1FE25}"/>
              </a:ext>
            </a:extLst>
          </p:cNvPr>
          <p:cNvSpPr/>
          <p:nvPr/>
        </p:nvSpPr>
        <p:spPr>
          <a:xfrm>
            <a:off x="5977011" y="4446058"/>
            <a:ext cx="2574232" cy="628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ECB74C6-5D5D-4D0D-BC2C-4B371BDA2CB3}"/>
              </a:ext>
            </a:extLst>
          </p:cNvPr>
          <p:cNvGrpSpPr/>
          <p:nvPr/>
        </p:nvGrpSpPr>
        <p:grpSpPr>
          <a:xfrm>
            <a:off x="5958782" y="4446058"/>
            <a:ext cx="274435" cy="276999"/>
            <a:chOff x="1050881" y="2799433"/>
            <a:chExt cx="274435" cy="276999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F3B3F89D-DD6A-4E4A-9CAA-C95792B437CA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8B4EA6-E784-450A-B5CC-A220511E7606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5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DF6A6F3-3895-45C2-B915-BEBAE5258881}"/>
              </a:ext>
            </a:extLst>
          </p:cNvPr>
          <p:cNvGrpSpPr/>
          <p:nvPr/>
        </p:nvGrpSpPr>
        <p:grpSpPr>
          <a:xfrm>
            <a:off x="10966726" y="3152001"/>
            <a:ext cx="274435" cy="276999"/>
            <a:chOff x="1050881" y="2799433"/>
            <a:chExt cx="274435" cy="276999"/>
          </a:xfrm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6FD18404-C3F9-4B8F-A62A-166754701E3B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E851A-4399-4E27-A2A0-D3000C31BF4A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6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83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0F59DC-2DA0-45FF-857C-C356F63827DD}"/>
              </a:ext>
            </a:extLst>
          </p:cNvPr>
          <p:cNvSpPr txBox="1"/>
          <p:nvPr/>
        </p:nvSpPr>
        <p:spPr>
          <a:xfrm>
            <a:off x="84667" y="73253"/>
            <a:ext cx="176522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1600" b="1"/>
              <a:t>선불권 통합 방법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9079C-0F4F-430D-A54B-925C6E0A269E}"/>
              </a:ext>
            </a:extLst>
          </p:cNvPr>
          <p:cNvSpPr txBox="1"/>
          <p:nvPr/>
        </p:nvSpPr>
        <p:spPr>
          <a:xfrm>
            <a:off x="101601" y="445675"/>
            <a:ext cx="3648756" cy="414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/>
              <a:t>7. </a:t>
            </a:r>
            <a:r>
              <a:rPr lang="ko-KR" altLang="en-US" sz="1600"/>
              <a:t>정상 판매가 매출로 잡히는 것 확인</a:t>
            </a:r>
            <a:endParaRPr lang="en-US" altLang="ko-KR" sz="16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37ED0B-BB53-4263-9D00-AFCE98968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99" y="1782558"/>
            <a:ext cx="8068733" cy="39567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26F0884D-BE9A-4E57-9158-ACFCE94B7314}"/>
              </a:ext>
            </a:extLst>
          </p:cNvPr>
          <p:cNvGrpSpPr/>
          <p:nvPr/>
        </p:nvGrpSpPr>
        <p:grpSpPr>
          <a:xfrm>
            <a:off x="10750916" y="3429000"/>
            <a:ext cx="274435" cy="276999"/>
            <a:chOff x="1050881" y="2799433"/>
            <a:chExt cx="274435" cy="276999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AFF5976-A36E-464A-95FE-FF4B6AD07AB5}"/>
                </a:ext>
              </a:extLst>
            </p:cNvPr>
            <p:cNvSpPr/>
            <p:nvPr/>
          </p:nvSpPr>
          <p:spPr>
            <a:xfrm>
              <a:off x="1086499" y="2847831"/>
              <a:ext cx="203200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7E43BD-610C-4433-B48D-C42E8D79F395}"/>
                </a:ext>
              </a:extLst>
            </p:cNvPr>
            <p:cNvSpPr txBox="1"/>
            <p:nvPr/>
          </p:nvSpPr>
          <p:spPr>
            <a:xfrm>
              <a:off x="1050881" y="2799433"/>
              <a:ext cx="27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</a:rPr>
                <a:t>7</a:t>
              </a:r>
              <a:endParaRPr lang="ko-KR" altLang="en-US" sz="12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965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3090</Words>
  <Application>Microsoft Office PowerPoint</Application>
  <PresentationFormat>와이드스크린</PresentationFormat>
  <Paragraphs>400</Paragraphs>
  <Slides>77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목진규</dc:creator>
  <cp:lastModifiedBy>목진규</cp:lastModifiedBy>
  <cp:revision>87</cp:revision>
  <dcterms:created xsi:type="dcterms:W3CDTF">2025-04-04T00:41:09Z</dcterms:created>
  <dcterms:modified xsi:type="dcterms:W3CDTF">2025-10-20T02:30:51Z</dcterms:modified>
</cp:coreProperties>
</file>